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0" r:id="rId2"/>
    <p:sldId id="259" r:id="rId3"/>
    <p:sldId id="285" r:id="rId4"/>
    <p:sldId id="284" r:id="rId5"/>
    <p:sldId id="281" r:id="rId6"/>
    <p:sldId id="286" r:id="rId7"/>
  </p:sldIdLst>
  <p:sldSz cx="121793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5">
          <p15:clr>
            <a:srgbClr val="A4A3A4"/>
          </p15:clr>
        </p15:guide>
        <p15:guide id="2" orient="horz" pos="3861">
          <p15:clr>
            <a:srgbClr val="A4A3A4"/>
          </p15:clr>
        </p15:guide>
        <p15:guide id="3" orient="horz" pos="978">
          <p15:clr>
            <a:srgbClr val="A4A3A4"/>
          </p15:clr>
        </p15:guide>
        <p15:guide id="4" orient="horz" pos="519">
          <p15:clr>
            <a:srgbClr val="A4A3A4"/>
          </p15:clr>
        </p15:guide>
        <p15:guide id="5" pos="3836">
          <p15:clr>
            <a:srgbClr val="A4A3A4"/>
          </p15:clr>
        </p15:guide>
        <p15:guide id="6" pos="380">
          <p15:clr>
            <a:srgbClr val="A4A3A4"/>
          </p15:clr>
        </p15:guide>
        <p15:guide id="7" pos="323">
          <p15:clr>
            <a:srgbClr val="A4A3A4"/>
          </p15:clr>
        </p15:guide>
        <p15:guide id="8" pos="7292">
          <p15:clr>
            <a:srgbClr val="A4A3A4"/>
          </p15:clr>
        </p15:guide>
        <p15:guide id="9" pos="73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BE9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3F192-D09A-4800-8910-DFB683D84FA8}" v="4" dt="2024-06-17T21:11:04.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283" autoAdjust="0"/>
  </p:normalViewPr>
  <p:slideViewPr>
    <p:cSldViewPr snapToGrid="0" showGuides="1">
      <p:cViewPr varScale="1">
        <p:scale>
          <a:sx n="78" d="100"/>
          <a:sy n="78" d="100"/>
        </p:scale>
        <p:origin x="606" y="102"/>
      </p:cViewPr>
      <p:guideLst>
        <p:guide orient="horz" pos="4005"/>
        <p:guide orient="horz" pos="3861"/>
        <p:guide orient="horz" pos="978"/>
        <p:guide orient="horz" pos="519"/>
        <p:guide pos="3836"/>
        <p:guide pos="380"/>
        <p:guide pos="323"/>
        <p:guide pos="7292"/>
        <p:guide pos="734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dy Loucks" userId="73126c50-61dc-49d4-9f79-2f32a82f0feb" providerId="ADAL" clId="{E363F192-D09A-4800-8910-DFB683D84FA8}"/>
    <pc:docChg chg="undo custSel modSld">
      <pc:chgData name="Cody Loucks" userId="73126c50-61dc-49d4-9f79-2f32a82f0feb" providerId="ADAL" clId="{E363F192-D09A-4800-8910-DFB683D84FA8}" dt="2024-06-17T21:11:35.147" v="14" actId="732"/>
      <pc:docMkLst>
        <pc:docMk/>
      </pc:docMkLst>
      <pc:sldChg chg="addSp modSp mod">
        <pc:chgData name="Cody Loucks" userId="73126c50-61dc-49d4-9f79-2f32a82f0feb" providerId="ADAL" clId="{E363F192-D09A-4800-8910-DFB683D84FA8}" dt="2024-06-17T21:11:35.147" v="14" actId="732"/>
        <pc:sldMkLst>
          <pc:docMk/>
          <pc:sldMk cId="1365021578" sldId="270"/>
        </pc:sldMkLst>
        <pc:spChg chg="mod">
          <ac:chgData name="Cody Loucks" userId="73126c50-61dc-49d4-9f79-2f32a82f0feb" providerId="ADAL" clId="{E363F192-D09A-4800-8910-DFB683D84FA8}" dt="2024-06-17T21:10:33.001" v="3"/>
          <ac:spMkLst>
            <pc:docMk/>
            <pc:sldMk cId="1365021578" sldId="270"/>
            <ac:spMk id="39" creationId="{00000000-0000-0000-0000-000000000000}"/>
          </ac:spMkLst>
        </pc:spChg>
        <pc:picChg chg="add mod modCrop">
          <ac:chgData name="Cody Loucks" userId="73126c50-61dc-49d4-9f79-2f32a82f0feb" providerId="ADAL" clId="{E363F192-D09A-4800-8910-DFB683D84FA8}" dt="2024-06-17T21:11:35.147" v="14" actId="732"/>
          <ac:picMkLst>
            <pc:docMk/>
            <pc:sldMk cId="1365021578" sldId="270"/>
            <ac:picMk id="4" creationId="{D473711E-30E3-7DB0-0C0D-2F110EF1D81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20C1B-6EC5-0A4B-A772-ADC10FD93E8C}" type="datetimeFigureOut">
              <a:rPr lang="en-US" smtClean="0"/>
              <a:t>6/17/2024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B628A3-9FB1-084D-BA8D-AE7CB20F411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85E82-D314-43FE-90EE-887789BFE39B}" type="datetimeFigureOut">
              <a:rPr lang="en-US" smtClean="0"/>
              <a:pPr/>
              <a:t>6/17/2024</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FAFEE-4804-41F8-906B-ACDE002FA5FE}" type="slidenum">
              <a:rPr lang="en-US" smtClean="0"/>
              <a:pPr/>
              <a:t>‹#›</a:t>
            </a:fld>
            <a:endParaRPr lang="en-US"/>
          </a:p>
        </p:txBody>
      </p:sp>
    </p:spTree>
    <p:extLst>
      <p:ext uri="{BB962C8B-B14F-4D97-AF65-F5344CB8AC3E}">
        <p14:creationId xmlns:p14="http://schemas.microsoft.com/office/powerpoint/2010/main" val="176948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6/17/2024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a:t>
            </a:fld>
            <a:endParaRPr lang="en-US" altLang="en-US"/>
          </a:p>
        </p:txBody>
      </p:sp>
      <p:sp>
        <p:nvSpPr>
          <p:cNvPr id="54276" name="Rectangle 2"/>
          <p:cNvSpPr>
            <a:spLocks noGrp="1" noRot="1" noChangeAspect="1" noChangeArrowheads="1" noTextEdit="1"/>
          </p:cNvSpPr>
          <p:nvPr>
            <p:ph type="sldImg"/>
          </p:nvPr>
        </p:nvSpPr>
        <p:spPr>
          <a:xfrm>
            <a:off x="384175" y="685800"/>
            <a:ext cx="6089650" cy="3429000"/>
          </a:xfrm>
          <a:ln/>
        </p:spPr>
      </p:sp>
      <p:sp>
        <p:nvSpPr>
          <p:cNvPr id="54277"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6/17/2024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a:t>
            </a:fld>
            <a:endParaRPr lang="en-US" altLang="en-US"/>
          </a:p>
        </p:txBody>
      </p:sp>
      <p:sp>
        <p:nvSpPr>
          <p:cNvPr id="54276" name="Rectangle 2"/>
          <p:cNvSpPr>
            <a:spLocks noGrp="1" noRot="1" noChangeAspect="1" noChangeArrowheads="1" noTextEdit="1"/>
          </p:cNvSpPr>
          <p:nvPr>
            <p:ph type="sldImg"/>
          </p:nvPr>
        </p:nvSpPr>
        <p:spPr>
          <a:xfrm>
            <a:off x="384175" y="685800"/>
            <a:ext cx="6089650" cy="3429000"/>
          </a:xfrm>
          <a:ln/>
        </p:spPr>
      </p:sp>
      <p:sp>
        <p:nvSpPr>
          <p:cNvPr id="54277" name="Rectangle 3"/>
          <p:cNvSpPr>
            <a:spLocks noGrp="1" noChangeArrowheads="1"/>
          </p:cNvSpPr>
          <p:nvPr>
            <p:ph type="body" idx="1"/>
          </p:nvPr>
        </p:nvSpPr>
        <p:spPr>
          <a:noFill/>
          <a:ln/>
        </p:spPr>
        <p:txBody>
          <a:bodyPr/>
          <a:lstStyle/>
          <a:p>
            <a:r>
              <a:rPr lang="en-US" b="1" dirty="0">
                <a:latin typeface="Arial" pitchFamily="34" charset="0"/>
              </a:rPr>
              <a:t>Presentation notes</a:t>
            </a:r>
          </a:p>
          <a:p>
            <a:r>
              <a:rPr lang="en-US" dirty="0">
                <a:latin typeface="Arial" pitchFamily="34" charset="0"/>
              </a:rPr>
              <a:t>If you are presenting this tip, you might read or have an attendee read the Overview.</a:t>
            </a:r>
          </a:p>
          <a:p>
            <a:r>
              <a:rPr lang="en-US" dirty="0">
                <a:latin typeface="Arial" pitchFamily="34" charset="0"/>
              </a:rPr>
              <a:t>The questions under ‘Questions to consider’ could be presented and allow time for participants to discuss and briefly share their thoughts before moving to the next slide.</a:t>
            </a:r>
          </a:p>
        </p:txBody>
      </p:sp>
    </p:spTree>
    <p:extLst>
      <p:ext uri="{BB962C8B-B14F-4D97-AF65-F5344CB8AC3E}">
        <p14:creationId xmlns:p14="http://schemas.microsoft.com/office/powerpoint/2010/main" val="70186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6/17/2024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4</a:t>
            </a:fld>
            <a:endParaRPr lang="en-US" altLang="en-US"/>
          </a:p>
        </p:txBody>
      </p:sp>
      <p:sp>
        <p:nvSpPr>
          <p:cNvPr id="54276" name="Rectangle 2"/>
          <p:cNvSpPr>
            <a:spLocks noGrp="1" noRot="1" noChangeAspect="1" noChangeArrowheads="1" noTextEdit="1"/>
          </p:cNvSpPr>
          <p:nvPr>
            <p:ph type="sldImg"/>
          </p:nvPr>
        </p:nvSpPr>
        <p:spPr>
          <a:xfrm>
            <a:off x="384175" y="685800"/>
            <a:ext cx="6089650" cy="3429000"/>
          </a:xfrm>
          <a:ln/>
        </p:spPr>
      </p:sp>
      <p:sp>
        <p:nvSpPr>
          <p:cNvPr id="54277"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06821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5</a:t>
            </a:fld>
            <a:endParaRPr lang="en-US"/>
          </a:p>
        </p:txBody>
      </p:sp>
    </p:spTree>
    <p:extLst>
      <p:ext uri="{BB962C8B-B14F-4D97-AF65-F5344CB8AC3E}">
        <p14:creationId xmlns:p14="http://schemas.microsoft.com/office/powerpoint/2010/main" val="2160270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een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rcRect l="52" r="52"/>
          <a:stretch/>
        </p:blipFill>
        <p:spPr>
          <a:xfrm>
            <a:off x="0" y="0"/>
            <a:ext cx="12179300" cy="6858000"/>
          </a:xfrm>
          <a:prstGeom prst="rect">
            <a:avLst/>
          </a:prstGeom>
        </p:spPr>
      </p:pic>
      <p:sp>
        <p:nvSpPr>
          <p:cNvPr id="2" name="Title 1"/>
          <p:cNvSpPr>
            <a:spLocks noGrp="1"/>
          </p:cNvSpPr>
          <p:nvPr>
            <p:ph type="ctrTitle"/>
          </p:nvPr>
        </p:nvSpPr>
        <p:spPr>
          <a:xfrm>
            <a:off x="512763" y="2329680"/>
            <a:ext cx="8022400" cy="457200"/>
          </a:xfrm>
        </p:spPr>
        <p:txBody>
          <a:bodyPr anchor="t">
            <a:normAutofit/>
          </a:bodyPr>
          <a:lstStyle>
            <a:lvl1pPr>
              <a:spcBef>
                <a:spcPts val="0"/>
              </a:spcBef>
              <a:defRPr sz="24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512763" y="2781849"/>
            <a:ext cx="8022398" cy="1752600"/>
          </a:xfrm>
        </p:spPr>
        <p:txBody>
          <a:bodyPr/>
          <a:lstStyle>
            <a:lvl1pPr marL="0" indent="0" algn="l">
              <a:spcBef>
                <a:spcPts val="0"/>
              </a:spcBef>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5" name="Rectangle 24"/>
          <p:cNvSpPr/>
          <p:nvPr userDrawn="1"/>
        </p:nvSpPr>
        <p:spPr>
          <a:xfrm>
            <a:off x="2644198" y="5138181"/>
            <a:ext cx="1116011" cy="246221"/>
          </a:xfrm>
          <a:prstGeom prst="rect">
            <a:avLst/>
          </a:prstGeom>
        </p:spPr>
        <p:txBody>
          <a:bodyPr wrap="none">
            <a:spAutoFit/>
          </a:bodyPr>
          <a:lstStyle/>
          <a:p>
            <a:pPr lvl="0"/>
            <a:r>
              <a:rPr lang="en-US" sz="1000" dirty="0">
                <a:solidFill>
                  <a:srgbClr val="3C3C3B"/>
                </a:solidFill>
              </a:rPr>
              <a:t>Team Members:</a:t>
            </a:r>
          </a:p>
        </p:txBody>
      </p:sp>
      <p:sp>
        <p:nvSpPr>
          <p:cNvPr id="38" name="Text Placeholder 12"/>
          <p:cNvSpPr>
            <a:spLocks noGrp="1"/>
          </p:cNvSpPr>
          <p:nvPr>
            <p:ph type="body" sz="quarter" idx="12"/>
          </p:nvPr>
        </p:nvSpPr>
        <p:spPr>
          <a:xfrm>
            <a:off x="2644198" y="5299429"/>
            <a:ext cx="4754880" cy="731520"/>
          </a:xfrm>
        </p:spPr>
        <p:txBody>
          <a:bodyPr>
            <a:normAutofit/>
          </a:bodyPr>
          <a:lstStyle>
            <a:lvl1pPr marL="0" indent="0">
              <a:spcBef>
                <a:spcPts val="0"/>
              </a:spcBef>
              <a:buNone/>
              <a:defRPr sz="1400" b="1">
                <a:solidFill>
                  <a:schemeClr val="accent2"/>
                </a:solidFill>
              </a:defRPr>
            </a:lvl1pPr>
          </a:lstStyle>
          <a:p>
            <a:pPr lvl="0"/>
            <a:r>
              <a:rPr lang="en-US" dirty="0"/>
              <a:t>Click to edit Master text styles</a:t>
            </a:r>
          </a:p>
        </p:txBody>
      </p:sp>
      <p:sp>
        <p:nvSpPr>
          <p:cNvPr id="40" name="Text Placeholder 12"/>
          <p:cNvSpPr>
            <a:spLocks noGrp="1"/>
          </p:cNvSpPr>
          <p:nvPr>
            <p:ph type="body" sz="quarter" idx="14" hasCustomPrompt="1"/>
          </p:nvPr>
        </p:nvSpPr>
        <p:spPr>
          <a:xfrm>
            <a:off x="7898124" y="3293777"/>
            <a:ext cx="4050611" cy="210555"/>
          </a:xfrm>
        </p:spPr>
        <p:txBody>
          <a:bodyPr>
            <a:noAutofit/>
          </a:bodyPr>
          <a:lstStyle>
            <a:lvl1pPr marL="0" indent="0" algn="r">
              <a:spcBef>
                <a:spcPts val="0"/>
              </a:spcBef>
              <a:buNone/>
              <a:defRPr sz="2000" b="1" baseline="30000">
                <a:solidFill>
                  <a:schemeClr val="accent1"/>
                </a:solidFill>
                <a:latin typeface="Borda Bold" panose="00000800000000000000" pitchFamily="50" charset="0"/>
              </a:defRPr>
            </a:lvl1pPr>
          </a:lstStyle>
          <a:p>
            <a:pPr lvl="0"/>
            <a:r>
              <a:rPr lang="en-US" dirty="0"/>
              <a:t>54th Annual ECC Conference: </a:t>
            </a:r>
            <a:r>
              <a:rPr lang="en-US" dirty="0" err="1"/>
              <a:t>PerspECCtives</a:t>
            </a:r>
            <a:endParaRPr lang="en-US" dirty="0"/>
          </a:p>
        </p:txBody>
      </p:sp>
    </p:spTree>
    <p:extLst>
      <p:ext uri="{BB962C8B-B14F-4D97-AF65-F5344CB8AC3E}">
        <p14:creationId xmlns:p14="http://schemas.microsoft.com/office/powerpoint/2010/main" val="2309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56664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571"/>
            <a:ext cx="12179301" cy="6850856"/>
          </a:xfrm>
          <a:prstGeom prst="rect">
            <a:avLst/>
          </a:prstGeom>
        </p:spPr>
      </p:pic>
      <p:sp>
        <p:nvSpPr>
          <p:cNvPr id="4" name="Rectangle 3"/>
          <p:cNvSpPr/>
          <p:nvPr userDrawn="1"/>
        </p:nvSpPr>
        <p:spPr>
          <a:xfrm>
            <a:off x="6061510" y="535775"/>
            <a:ext cx="6128102"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56097" y="494771"/>
            <a:ext cx="5968238"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56097" y="1502481"/>
            <a:ext cx="5968238" cy="1424869"/>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56097" y="2940967"/>
            <a:ext cx="5968238" cy="365125"/>
          </a:xfrm>
        </p:spPr>
        <p:txBody>
          <a:bodyPr/>
          <a:lstStyle>
            <a:lvl1pPr algn="l">
              <a:defRPr>
                <a:solidFill>
                  <a:schemeClr val="accent1"/>
                </a:solidFill>
              </a:defRPr>
            </a:lvl1pPr>
          </a:lstStyle>
          <a:p>
            <a:r>
              <a:rPr lang="en-US" dirty="0"/>
              <a:t>Title of Presentation</a:t>
            </a:r>
          </a:p>
        </p:txBody>
      </p:sp>
      <p:sp>
        <p:nvSpPr>
          <p:cNvPr id="9" name="Rectangle 8"/>
          <p:cNvSpPr/>
          <p:nvPr userDrawn="1"/>
        </p:nvSpPr>
        <p:spPr>
          <a:xfrm>
            <a:off x="6061511" y="511986"/>
            <a:ext cx="6128102" cy="73152"/>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061511" y="3322822"/>
            <a:ext cx="612810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39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Im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79300" cy="6850856"/>
          </a:xfrm>
          <a:prstGeom prst="rect">
            <a:avLst/>
          </a:prstGeom>
        </p:spPr>
      </p:pic>
      <p:sp>
        <p:nvSpPr>
          <p:cNvPr id="4" name="Rectangle 3"/>
          <p:cNvSpPr/>
          <p:nvPr userDrawn="1"/>
        </p:nvSpPr>
        <p:spPr>
          <a:xfrm>
            <a:off x="6019830" y="1033615"/>
            <a:ext cx="6159469"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14419" y="992611"/>
            <a:ext cx="5874393"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14419" y="2000323"/>
            <a:ext cx="5874393" cy="1439157"/>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14419" y="3438807"/>
            <a:ext cx="5874393" cy="365125"/>
          </a:xfrm>
        </p:spPr>
        <p:txBody>
          <a:bodyPr/>
          <a:lstStyle>
            <a:lvl1pPr algn="l">
              <a:defRPr>
                <a:solidFill>
                  <a:schemeClr val="accent1"/>
                </a:solidFill>
              </a:defRPr>
            </a:lvl1pPr>
          </a:lstStyle>
          <a:p>
            <a:r>
              <a:rPr lang="en-US"/>
              <a:t>Title of Presentation</a:t>
            </a:r>
            <a:endParaRPr lang="en-US" dirty="0"/>
          </a:p>
        </p:txBody>
      </p:sp>
      <p:sp>
        <p:nvSpPr>
          <p:cNvPr id="9" name="Rectangle 8"/>
          <p:cNvSpPr/>
          <p:nvPr userDrawn="1"/>
        </p:nvSpPr>
        <p:spPr>
          <a:xfrm>
            <a:off x="6019832" y="1009825"/>
            <a:ext cx="6159468" cy="80681"/>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019832" y="3820663"/>
            <a:ext cx="6159468" cy="80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50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2" y="410578"/>
            <a:ext cx="11153776" cy="945846"/>
          </a:xfrm>
        </p:spPr>
        <p:txBody>
          <a:bodyPr/>
          <a:lstStyle/>
          <a:p>
            <a:r>
              <a:rPr lang="en-US" dirty="0"/>
              <a:t>Click to edit Master title style</a:t>
            </a:r>
          </a:p>
        </p:txBody>
      </p:sp>
      <p:sp>
        <p:nvSpPr>
          <p:cNvPr id="3" name="Content Placeholder 2"/>
          <p:cNvSpPr>
            <a:spLocks noGrp="1"/>
          </p:cNvSpPr>
          <p:nvPr>
            <p:ph sz="half" idx="1"/>
          </p:nvPr>
        </p:nvSpPr>
        <p:spPr>
          <a:xfrm>
            <a:off x="512764" y="1463040"/>
            <a:ext cx="5576887"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89651" y="1463040"/>
            <a:ext cx="5576888"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177775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28414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17706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891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762" y="410578"/>
            <a:ext cx="11153776" cy="94584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2764" y="1466060"/>
            <a:ext cx="11153775" cy="4663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89651" y="6441105"/>
            <a:ext cx="5576888" cy="365125"/>
          </a:xfrm>
          <a:prstGeom prst="rect">
            <a:avLst/>
          </a:prstGeom>
        </p:spPr>
        <p:txBody>
          <a:bodyPr vert="horz" lIns="91440" tIns="45720" rIns="91440" bIns="45720" rtlCol="0" anchor="ctr"/>
          <a:lstStyle>
            <a:lvl1pPr algn="r">
              <a:defRPr sz="1100">
                <a:solidFill>
                  <a:schemeClr val="bg1"/>
                </a:solidFill>
              </a:defRPr>
            </a:lvl1pPr>
          </a:lstStyle>
          <a:p>
            <a:r>
              <a:rPr lang="en-US" dirty="0"/>
              <a:t>Title of Presentation</a:t>
            </a:r>
          </a:p>
        </p:txBody>
      </p:sp>
    </p:spTree>
    <p:extLst>
      <p:ext uri="{BB962C8B-B14F-4D97-AF65-F5344CB8AC3E}">
        <p14:creationId xmlns:p14="http://schemas.microsoft.com/office/powerpoint/2010/main" val="429199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52" r:id="rId5"/>
    <p:sldLayoutId id="2147483654" r:id="rId6"/>
    <p:sldLayoutId id="2147483663" r:id="rId7"/>
    <p:sldLayoutId id="2147483662" r:id="rId8"/>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87338" indent="-287338" algn="l" defTabSz="914400" rtl="0" eaLnBrk="1" latinLnBrk="0" hangingPunct="1">
        <a:spcBef>
          <a:spcPts val="1000"/>
        </a:spcBef>
        <a:buClr>
          <a:schemeClr val="accent1"/>
        </a:buClr>
        <a:buSzPct val="70000"/>
        <a:buFont typeface="Wingdings 2" panose="05020102010507070707" pitchFamily="18" charset="2"/>
        <a:buChar char=""/>
        <a:defRPr sz="1800" kern="1200">
          <a:solidFill>
            <a:schemeClr val="tx1"/>
          </a:solidFill>
          <a:latin typeface="+mn-lt"/>
          <a:ea typeface="+mn-ea"/>
          <a:cs typeface="+mn-cs"/>
        </a:defRPr>
      </a:lvl1pPr>
      <a:lvl2pPr marL="512763" indent="-228600" algn="l" defTabSz="914400" rtl="0" eaLnBrk="1" latinLnBrk="0" hangingPunct="1">
        <a:spcBef>
          <a:spcPts val="800"/>
        </a:spcBef>
        <a:buFont typeface="Arial" panose="020B0604020202020204" pitchFamily="34" charset="0"/>
        <a:buChar char="–"/>
        <a:defRPr sz="1600" kern="1200">
          <a:solidFill>
            <a:schemeClr val="tx1"/>
          </a:solidFill>
          <a:latin typeface="+mn-lt"/>
          <a:ea typeface="+mn-ea"/>
          <a:cs typeface="+mn-cs"/>
        </a:defRPr>
      </a:lvl2pPr>
      <a:lvl3pPr marL="684213" indent="-1714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914400" indent="-230188" algn="l" defTabSz="914400" rtl="0" eaLnBrk="1" latinLnBrk="0" hangingPunct="1">
        <a:spcBef>
          <a:spcPts val="400"/>
        </a:spcBef>
        <a:buFont typeface="Arial" panose="020B0604020202020204" pitchFamily="34" charset="0"/>
        <a:buChar char="–"/>
        <a:tabLst/>
        <a:defRPr sz="1200" kern="1200">
          <a:solidFill>
            <a:schemeClr val="tx1"/>
          </a:solidFill>
          <a:latin typeface="+mn-lt"/>
          <a:ea typeface="+mn-ea"/>
          <a:cs typeface="+mn-cs"/>
        </a:defRPr>
      </a:lvl4pPr>
      <a:lvl5pPr marL="1144588" indent="-230188" algn="l" defTabSz="914400" rtl="0" eaLnBrk="1" latinLnBrk="0" hangingPunct="1">
        <a:spcBef>
          <a:spcPts val="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ctrTitle"/>
          </p:nvPr>
        </p:nvSpPr>
        <p:spPr/>
        <p:txBody>
          <a:bodyPr/>
          <a:lstStyle/>
          <a:p>
            <a:r>
              <a:rPr lang="en-US" dirty="0"/>
              <a:t>ECC Safety Tip</a:t>
            </a:r>
          </a:p>
        </p:txBody>
      </p:sp>
      <p:sp>
        <p:nvSpPr>
          <p:cNvPr id="33" name="Subtitle 32"/>
          <p:cNvSpPr>
            <a:spLocks noGrp="1"/>
          </p:cNvSpPr>
          <p:nvPr>
            <p:ph type="subTitle" idx="1"/>
          </p:nvPr>
        </p:nvSpPr>
        <p:spPr/>
        <p:txBody>
          <a:bodyPr/>
          <a:lstStyle/>
          <a:p>
            <a:r>
              <a:rPr lang="en-US" dirty="0"/>
              <a:t>Value Every Voice  </a:t>
            </a:r>
          </a:p>
        </p:txBody>
      </p:sp>
      <p:sp>
        <p:nvSpPr>
          <p:cNvPr id="39" name="Text Placeholder 38"/>
          <p:cNvSpPr>
            <a:spLocks noGrp="1"/>
          </p:cNvSpPr>
          <p:nvPr>
            <p:ph type="body" sz="quarter" idx="12"/>
          </p:nvPr>
        </p:nvSpPr>
        <p:spPr>
          <a:xfrm>
            <a:off x="2644198" y="5285142"/>
            <a:ext cx="4754880" cy="731520"/>
          </a:xfrm>
        </p:spPr>
        <p:txBody>
          <a:bodyPr/>
          <a:lstStyle/>
          <a:p>
            <a:r>
              <a:rPr lang="en-US" dirty="0"/>
              <a:t>ECC Safety Committee</a:t>
            </a:r>
          </a:p>
          <a:p>
            <a:r>
              <a:rPr lang="en-US" dirty="0"/>
              <a:t>Prepared by Crystal Zammit, </a:t>
            </a:r>
            <a:r>
              <a:rPr lang="en-US" b="0" dirty="0"/>
              <a:t>AMECO</a:t>
            </a:r>
          </a:p>
          <a:p>
            <a:r>
              <a:rPr lang="en-US" dirty="0">
                <a:solidFill>
                  <a:srgbClr val="59BE91"/>
                </a:solidFill>
              </a:rPr>
              <a:t>May 2024</a:t>
            </a:r>
          </a:p>
        </p:txBody>
      </p:sp>
      <p:sp>
        <p:nvSpPr>
          <p:cNvPr id="2"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erson with red hair wearing a black jacket&#10;&#10;Description automatically generated">
            <a:extLst>
              <a:ext uri="{FF2B5EF4-FFF2-40B4-BE49-F238E27FC236}">
                <a16:creationId xmlns:a16="http://schemas.microsoft.com/office/drawing/2014/main" id="{D473711E-30E3-7DB0-0C0D-2F110EF1D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210" y="4429973"/>
            <a:ext cx="1585039" cy="1954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502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Value Every Voice </a:t>
            </a:r>
          </a:p>
        </p:txBody>
      </p:sp>
      <p:sp>
        <p:nvSpPr>
          <p:cNvPr id="6" name="Content Placeholder 5"/>
          <p:cNvSpPr>
            <a:spLocks noGrp="1"/>
          </p:cNvSpPr>
          <p:nvPr>
            <p:ph idx="1"/>
          </p:nvPr>
        </p:nvSpPr>
        <p:spPr>
          <a:xfrm>
            <a:off x="512763" y="1496540"/>
            <a:ext cx="11153775" cy="4663278"/>
          </a:xfrm>
        </p:spPr>
        <p:txBody>
          <a:bodyPr>
            <a:normAutofit/>
          </a:bodyPr>
          <a:lstStyle/>
          <a:p>
            <a:pPr marL="0" indent="0">
              <a:buNone/>
            </a:pPr>
            <a:r>
              <a:rPr lang="en-US" altLang="en-US" sz="2400" b="1" dirty="0"/>
              <a:t>Overview</a:t>
            </a:r>
          </a:p>
          <a:p>
            <a:pPr marL="0" indent="0">
              <a:buNone/>
            </a:pPr>
            <a:endParaRPr lang="en-US" altLang="en-US" sz="2000" dirty="0"/>
          </a:p>
          <a:p>
            <a:pPr marL="0" indent="0">
              <a:buNone/>
            </a:pPr>
            <a:r>
              <a:rPr lang="en-US" altLang="en-US" sz="2400" dirty="0"/>
              <a:t>In May, Construction Safety Week highlighted that by valuing every voice, we can elevate a safety culture from compliance to fostering an </a:t>
            </a:r>
            <a:r>
              <a:rPr lang="en-US" altLang="en-US" sz="2400" b="1" dirty="0">
                <a:solidFill>
                  <a:schemeClr val="accent1"/>
                </a:solidFill>
              </a:rPr>
              <a:t>engaged</a:t>
            </a:r>
            <a:r>
              <a:rPr lang="en-US" altLang="en-US" sz="2400" dirty="0"/>
              <a:t> and</a:t>
            </a:r>
            <a:r>
              <a:rPr lang="en-US" altLang="en-US" sz="2400" b="1" dirty="0"/>
              <a:t> </a:t>
            </a:r>
            <a:r>
              <a:rPr lang="en-US" altLang="en-US" sz="2400" b="1" dirty="0">
                <a:solidFill>
                  <a:schemeClr val="accent1"/>
                </a:solidFill>
              </a:rPr>
              <a:t>empowered</a:t>
            </a:r>
            <a:r>
              <a:rPr lang="en-US" altLang="en-US" sz="2400" b="1" dirty="0"/>
              <a:t> </a:t>
            </a:r>
            <a:r>
              <a:rPr lang="en-US" altLang="en-US" sz="2400" dirty="0"/>
              <a:t>workforce. </a:t>
            </a:r>
          </a:p>
          <a:p>
            <a:pPr marL="0" indent="0">
              <a:buNone/>
            </a:pPr>
            <a:r>
              <a:rPr lang="en-US" altLang="en-US" sz="2400" dirty="0"/>
              <a:t>This workforce strategizes together, </a:t>
            </a:r>
            <a:r>
              <a:rPr lang="en-US" altLang="en-US" sz="2400" b="1" dirty="0">
                <a:solidFill>
                  <a:schemeClr val="accent1"/>
                </a:solidFill>
              </a:rPr>
              <a:t>trusts</a:t>
            </a:r>
            <a:r>
              <a:rPr lang="en-US" altLang="en-US" sz="2400" dirty="0"/>
              <a:t> each other, and thrives with individuals taking pride and ownership over the safety of everyone in the office and on a jobsite.</a:t>
            </a:r>
          </a:p>
          <a:p>
            <a:pPr marL="0" indent="0">
              <a:buNone/>
            </a:pPr>
            <a:endParaRPr lang="en-US" altLang="en-US" sz="5100" dirty="0"/>
          </a:p>
          <a:p>
            <a:pPr marL="0"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42865076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Value Every Voice </a:t>
            </a:r>
          </a:p>
        </p:txBody>
      </p:sp>
      <p:sp>
        <p:nvSpPr>
          <p:cNvPr id="6" name="Content Placeholder 5"/>
          <p:cNvSpPr>
            <a:spLocks noGrp="1"/>
          </p:cNvSpPr>
          <p:nvPr>
            <p:ph idx="1"/>
          </p:nvPr>
        </p:nvSpPr>
        <p:spPr>
          <a:xfrm>
            <a:off x="512762" y="1466060"/>
            <a:ext cx="11153777" cy="4663278"/>
          </a:xfrm>
        </p:spPr>
        <p:txBody>
          <a:bodyPr>
            <a:normAutofit fontScale="32500" lnSpcReduction="20000"/>
          </a:bodyPr>
          <a:lstStyle/>
          <a:p>
            <a:pPr marL="0" indent="0">
              <a:buNone/>
            </a:pPr>
            <a:endParaRPr lang="en-US" altLang="en-US" sz="2000" b="1" dirty="0"/>
          </a:p>
          <a:p>
            <a:pPr marL="0" indent="0">
              <a:buNone/>
            </a:pPr>
            <a:r>
              <a:rPr lang="en-US" altLang="en-US" sz="7400" b="1" dirty="0"/>
              <a:t>Who is the Engaged and Empowered individual? </a:t>
            </a:r>
          </a:p>
          <a:p>
            <a:r>
              <a:rPr lang="en-US" altLang="en-US" sz="6200" dirty="0"/>
              <a:t>A person who asks follow-up questions if safety instructions are unclear and ensures that others understand them as well.</a:t>
            </a:r>
          </a:p>
          <a:p>
            <a:r>
              <a:rPr lang="en-US" altLang="en-US" sz="6200" dirty="0"/>
              <a:t>Has the confidence to be a leader, leads by example and encourages safe behavior of others.</a:t>
            </a:r>
          </a:p>
          <a:p>
            <a:r>
              <a:rPr lang="en-US" altLang="en-US" sz="6200" dirty="0"/>
              <a:t>Has the courage to STOP WORK and challenge unsafe acts or conditions. </a:t>
            </a:r>
          </a:p>
          <a:p>
            <a:r>
              <a:rPr lang="en-US" altLang="en-US" sz="6200" dirty="0"/>
              <a:t>Is aware of their surroundings and alert to changing conditions; they communicate changes to their team.</a:t>
            </a:r>
          </a:p>
          <a:p>
            <a:r>
              <a:rPr lang="en-US" altLang="en-US" sz="6200" dirty="0"/>
              <a:t>Actively participates in planning discussions to identify hazards and safeguards and familiarize themselves with the safety aspect of the task.</a:t>
            </a:r>
          </a:p>
          <a:p>
            <a:r>
              <a:rPr lang="en-US" altLang="en-US" sz="6200" dirty="0"/>
              <a:t>Is always accountable and understands their actions could have positive and negative consequences. </a:t>
            </a:r>
            <a:endParaRPr lang="en-US" altLang="en-US" dirty="0"/>
          </a:p>
        </p:txBody>
      </p:sp>
    </p:spTree>
    <p:extLst>
      <p:ext uri="{BB962C8B-B14F-4D97-AF65-F5344CB8AC3E}">
        <p14:creationId xmlns:p14="http://schemas.microsoft.com/office/powerpoint/2010/main" val="35049387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Value Every Voice </a:t>
            </a:r>
          </a:p>
        </p:txBody>
      </p:sp>
      <p:sp>
        <p:nvSpPr>
          <p:cNvPr id="6" name="Content Placeholder 5"/>
          <p:cNvSpPr>
            <a:spLocks noGrp="1"/>
          </p:cNvSpPr>
          <p:nvPr>
            <p:ph idx="1"/>
          </p:nvPr>
        </p:nvSpPr>
        <p:spPr/>
        <p:txBody>
          <a:bodyPr>
            <a:normAutofit/>
          </a:bodyPr>
          <a:lstStyle/>
          <a:p>
            <a:pPr marL="0" indent="0">
              <a:buNone/>
            </a:pPr>
            <a:r>
              <a:rPr lang="en-US" altLang="en-US" sz="2400" b="1" dirty="0"/>
              <a:t>Questions to consider </a:t>
            </a:r>
          </a:p>
          <a:p>
            <a:pPr marL="0" indent="0">
              <a:buNone/>
            </a:pPr>
            <a:r>
              <a:rPr lang="en-US" altLang="en-US" sz="2000" dirty="0"/>
              <a:t>What channels are available for employees to communicate safety issues? </a:t>
            </a:r>
          </a:p>
          <a:p>
            <a:pPr marL="0" indent="0">
              <a:buNone/>
            </a:pPr>
            <a:r>
              <a:rPr lang="en-US" altLang="en-US" sz="2000" dirty="0"/>
              <a:t>Are employees from </a:t>
            </a:r>
            <a:r>
              <a:rPr lang="en-US" altLang="en-US" sz="2000" u="sng" dirty="0"/>
              <a:t>all levels </a:t>
            </a:r>
            <a:r>
              <a:rPr lang="en-US" altLang="en-US" sz="2000" dirty="0"/>
              <a:t>and </a:t>
            </a:r>
            <a:r>
              <a:rPr lang="en-US" altLang="en-US" sz="2000" u="sng" dirty="0"/>
              <a:t>departments</a:t>
            </a:r>
            <a:r>
              <a:rPr lang="en-US" altLang="en-US" sz="2000" dirty="0"/>
              <a:t> encouraged to participate in safety walks </a:t>
            </a:r>
            <a:br>
              <a:rPr lang="en-US" altLang="en-US" sz="2000" dirty="0"/>
            </a:br>
            <a:r>
              <a:rPr lang="en-US" altLang="en-US" sz="2000" dirty="0"/>
              <a:t>and discussions?</a:t>
            </a:r>
          </a:p>
          <a:p>
            <a:pPr marL="0" indent="0">
              <a:buNone/>
            </a:pPr>
            <a:r>
              <a:rPr lang="en-US" altLang="en-US" sz="2000" dirty="0"/>
              <a:t>How often are employee suggestions recognized and implemented into safety protocols?</a:t>
            </a:r>
          </a:p>
          <a:p>
            <a:pPr marL="0" indent="0">
              <a:buNone/>
            </a:pPr>
            <a:r>
              <a:rPr lang="en-US" altLang="en-US" sz="2000" dirty="0"/>
              <a:t>Do employees feel that their input genuinely makes a difference in safety outcomes?</a:t>
            </a:r>
          </a:p>
          <a:p>
            <a:pPr marL="0" indent="0">
              <a:buNone/>
            </a:pPr>
            <a:endParaRPr lang="en-US" altLang="en-US" dirty="0"/>
          </a:p>
        </p:txBody>
      </p:sp>
    </p:spTree>
    <p:extLst>
      <p:ext uri="{BB962C8B-B14F-4D97-AF65-F5344CB8AC3E}">
        <p14:creationId xmlns:p14="http://schemas.microsoft.com/office/powerpoint/2010/main" val="7790179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29DB-CB45-DC24-4267-80D7F77AFEE1}"/>
              </a:ext>
            </a:extLst>
          </p:cNvPr>
          <p:cNvSpPr>
            <a:spLocks noGrp="1"/>
          </p:cNvSpPr>
          <p:nvPr>
            <p:ph type="title"/>
          </p:nvPr>
        </p:nvSpPr>
        <p:spPr/>
        <p:txBody>
          <a:bodyPr>
            <a:normAutofit/>
          </a:bodyPr>
          <a:lstStyle/>
          <a:p>
            <a:r>
              <a:rPr lang="en-US" dirty="0"/>
              <a:t>Value Every Voice</a:t>
            </a:r>
          </a:p>
        </p:txBody>
      </p:sp>
      <p:sp>
        <p:nvSpPr>
          <p:cNvPr id="3" name="Content Placeholder 2">
            <a:extLst>
              <a:ext uri="{FF2B5EF4-FFF2-40B4-BE49-F238E27FC236}">
                <a16:creationId xmlns:a16="http://schemas.microsoft.com/office/drawing/2014/main" id="{F7AED297-3E69-45B4-496C-CB900C3F7709}"/>
              </a:ext>
            </a:extLst>
          </p:cNvPr>
          <p:cNvSpPr>
            <a:spLocks noGrp="1"/>
          </p:cNvSpPr>
          <p:nvPr>
            <p:ph idx="1"/>
          </p:nvPr>
        </p:nvSpPr>
        <p:spPr>
          <a:xfrm>
            <a:off x="512762" y="1488920"/>
            <a:ext cx="11153775" cy="4663278"/>
          </a:xfrm>
        </p:spPr>
        <p:txBody>
          <a:bodyPr>
            <a:normAutofit fontScale="92500" lnSpcReduction="20000"/>
          </a:bodyPr>
          <a:lstStyle/>
          <a:p>
            <a:pPr marL="0" indent="0">
              <a:buNone/>
            </a:pPr>
            <a:r>
              <a:rPr lang="en-US" sz="2600" b="1" dirty="0"/>
              <a:t>Key Strategies</a:t>
            </a:r>
            <a:endParaRPr lang="en-US" sz="2600" dirty="0"/>
          </a:p>
          <a:p>
            <a:pPr marL="0" indent="0">
              <a:buNone/>
            </a:pPr>
            <a:r>
              <a:rPr lang="en-US" sz="2000" b="1" dirty="0">
                <a:solidFill>
                  <a:schemeClr val="accent1"/>
                </a:solidFill>
              </a:rPr>
              <a:t>Safety Audits and Walkthroughs</a:t>
            </a:r>
            <a:r>
              <a:rPr lang="en-US" sz="2000" dirty="0">
                <a:solidFill>
                  <a:schemeClr val="accent1"/>
                </a:solidFill>
              </a:rPr>
              <a:t>: </a:t>
            </a:r>
            <a:r>
              <a:rPr lang="en-US" sz="2000" dirty="0"/>
              <a:t>Involve a diverse group of employees for routine safety audits and walkthroughs of the jobsite and offices to identify and discuss potential safety hazards. Create opportunities for less experienced team members to ask questions and note concerns, there is value in a fresh perspective. </a:t>
            </a:r>
          </a:p>
          <a:p>
            <a:pPr marL="0" indent="0">
              <a:buNone/>
            </a:pPr>
            <a:r>
              <a:rPr lang="en-US" sz="2000" b="1" dirty="0">
                <a:solidFill>
                  <a:schemeClr val="accent1"/>
                </a:solidFill>
              </a:rPr>
              <a:t>Safety Committees: </a:t>
            </a:r>
            <a:r>
              <a:rPr lang="en-US" sz="2000" dirty="0"/>
              <a:t>Establish safety committees that include representatives from different departments to discuss and address safety concerns collectively. Track and communicate success stories by using a </a:t>
            </a:r>
            <a:r>
              <a:rPr lang="en-US" sz="2000" b="1" dirty="0">
                <a:solidFill>
                  <a:srgbClr val="7030A0"/>
                </a:solidFill>
              </a:rPr>
              <a:t>“you asked / we did”</a:t>
            </a:r>
            <a:r>
              <a:rPr lang="en-US" sz="2000" dirty="0"/>
              <a:t> program.</a:t>
            </a:r>
          </a:p>
          <a:p>
            <a:pPr marL="0" indent="0">
              <a:buNone/>
            </a:pPr>
            <a:r>
              <a:rPr lang="en-US" sz="2000" b="1" dirty="0">
                <a:solidFill>
                  <a:schemeClr val="accent1"/>
                </a:solidFill>
              </a:rPr>
              <a:t>Open-Door Policy: </a:t>
            </a:r>
            <a:r>
              <a:rPr lang="en-US" sz="2000" dirty="0"/>
              <a:t>Ensure that management maintains an open-door policy for all employees to discuss safety and communicate concerns at any time. </a:t>
            </a:r>
          </a:p>
          <a:p>
            <a:pPr marL="0" indent="0">
              <a:buNone/>
            </a:pPr>
            <a:r>
              <a:rPr lang="en-US" sz="2000" b="1" dirty="0">
                <a:solidFill>
                  <a:schemeClr val="accent1"/>
                </a:solidFill>
              </a:rPr>
              <a:t>Feedback Loop: </a:t>
            </a:r>
            <a:r>
              <a:rPr lang="en-US" sz="2000" dirty="0"/>
              <a:t>Create a system where employees receive feedback on their safety suggestions, showing that their input is valued and considered. Dedicate time during safety meetings to discuss concerns raised and action taken.</a:t>
            </a:r>
          </a:p>
          <a:p>
            <a:pPr marL="0" indent="0">
              <a:buNone/>
            </a:pPr>
            <a:endParaRPr lang="en-US" sz="2000" dirty="0"/>
          </a:p>
          <a:p>
            <a:pPr marL="0" indent="0">
              <a:buNone/>
            </a:pPr>
            <a:r>
              <a:rPr lang="en-US" sz="2000" dirty="0"/>
              <a:t> </a:t>
            </a:r>
          </a:p>
        </p:txBody>
      </p:sp>
      <p:sp>
        <p:nvSpPr>
          <p:cNvPr id="4" name="Footer Placeholder 3">
            <a:extLst>
              <a:ext uri="{FF2B5EF4-FFF2-40B4-BE49-F238E27FC236}">
                <a16:creationId xmlns:a16="http://schemas.microsoft.com/office/drawing/2014/main" id="{27396ACC-E560-60A9-4CF0-3609D04F838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118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74-708E-7C40-8F81-934C7FD09DA7}"/>
              </a:ext>
            </a:extLst>
          </p:cNvPr>
          <p:cNvSpPr>
            <a:spLocks noGrp="1"/>
          </p:cNvSpPr>
          <p:nvPr>
            <p:ph type="title"/>
          </p:nvPr>
        </p:nvSpPr>
        <p:spPr/>
        <p:txBody>
          <a:bodyPr/>
          <a:lstStyle/>
          <a:p>
            <a:r>
              <a:rPr lang="en-US" dirty="0"/>
              <a:t>Value Every Voice</a:t>
            </a:r>
          </a:p>
        </p:txBody>
      </p:sp>
      <p:sp>
        <p:nvSpPr>
          <p:cNvPr id="3" name="Content Placeholder 2">
            <a:extLst>
              <a:ext uri="{FF2B5EF4-FFF2-40B4-BE49-F238E27FC236}">
                <a16:creationId xmlns:a16="http://schemas.microsoft.com/office/drawing/2014/main" id="{388ACED3-A3D6-6BC0-ECBB-804335793E6A}"/>
              </a:ext>
            </a:extLst>
          </p:cNvPr>
          <p:cNvSpPr>
            <a:spLocks noGrp="1"/>
          </p:cNvSpPr>
          <p:nvPr>
            <p:ph idx="1"/>
          </p:nvPr>
        </p:nvSpPr>
        <p:spPr/>
        <p:txBody>
          <a:bodyPr>
            <a:normAutofit/>
          </a:bodyPr>
          <a:lstStyle/>
          <a:p>
            <a:pPr marL="0" indent="0">
              <a:buNone/>
            </a:pPr>
            <a:r>
              <a:rPr lang="en-US" sz="2000" dirty="0"/>
              <a:t>Valuing every voices is about creating an environment where everyone feels empowered to contribute, ensuring that safety becomes second nature. </a:t>
            </a:r>
          </a:p>
          <a:p>
            <a:pPr marL="0" indent="0">
              <a:buNone/>
            </a:pPr>
            <a:r>
              <a:rPr lang="en-US" sz="2000" i="1" dirty="0"/>
              <a:t>How can we foster a space where every team member not only feels heard but is </a:t>
            </a:r>
            <a:br>
              <a:rPr lang="en-US" sz="2000" i="1" dirty="0"/>
            </a:br>
            <a:r>
              <a:rPr lang="en-US" sz="2000" b="1" i="1" dirty="0">
                <a:solidFill>
                  <a:srgbClr val="7030A0"/>
                </a:solidFill>
              </a:rPr>
              <a:t>actively shaping</a:t>
            </a:r>
            <a:r>
              <a:rPr lang="en-US" sz="2000" i="1" dirty="0"/>
              <a:t> the safety landscape?</a:t>
            </a:r>
            <a:r>
              <a:rPr lang="en-US" sz="2000" dirty="0"/>
              <a:t> </a:t>
            </a:r>
          </a:p>
          <a:p>
            <a:pPr marL="0" indent="0">
              <a:buNone/>
            </a:pPr>
            <a:r>
              <a:rPr lang="en-US" sz="2000" dirty="0"/>
              <a:t>Let's commit to making safety a </a:t>
            </a:r>
            <a:r>
              <a:rPr lang="en-US" sz="2000" b="1" dirty="0">
                <a:solidFill>
                  <a:srgbClr val="7030A0"/>
                </a:solidFill>
              </a:rPr>
              <a:t>shared responsibility</a:t>
            </a:r>
            <a:r>
              <a:rPr lang="en-US" sz="2000" dirty="0"/>
              <a:t>, building trust and collaboration </a:t>
            </a:r>
            <a:br>
              <a:rPr lang="en-US" sz="2000" dirty="0"/>
            </a:br>
            <a:r>
              <a:rPr lang="en-US" sz="2000" dirty="0"/>
              <a:t>every step of the way.</a:t>
            </a:r>
          </a:p>
        </p:txBody>
      </p:sp>
      <p:sp>
        <p:nvSpPr>
          <p:cNvPr id="4" name="Footer Placeholder 3">
            <a:extLst>
              <a:ext uri="{FF2B5EF4-FFF2-40B4-BE49-F238E27FC236}">
                <a16:creationId xmlns:a16="http://schemas.microsoft.com/office/drawing/2014/main" id="{DBF80AEC-DC84-01CE-2F6D-0D2035DB5BA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0366875"/>
      </p:ext>
    </p:extLst>
  </p:cSld>
  <p:clrMapOvr>
    <a:masterClrMapping/>
  </p:clrMapOvr>
</p:sld>
</file>

<file path=ppt/theme/theme1.xml><?xml version="1.0" encoding="utf-8"?>
<a:theme xmlns:a="http://schemas.openxmlformats.org/drawingml/2006/main" name="Office Theme">
  <a:themeElements>
    <a:clrScheme name="ECC">
      <a:dk1>
        <a:sysClr val="windowText" lastClr="000000"/>
      </a:dk1>
      <a:lt1>
        <a:sysClr val="window" lastClr="FFFFFF"/>
      </a:lt1>
      <a:dk2>
        <a:srgbClr val="DB3E3E"/>
      </a:dk2>
      <a:lt2>
        <a:srgbClr val="F8F8F8"/>
      </a:lt2>
      <a:accent1>
        <a:srgbClr val="59BE91"/>
      </a:accent1>
      <a:accent2>
        <a:srgbClr val="3C3C3B"/>
      </a:accent2>
      <a:accent3>
        <a:srgbClr val="EE3E5F"/>
      </a:accent3>
      <a:accent4>
        <a:srgbClr val="C2BBB6"/>
      </a:accent4>
      <a:accent5>
        <a:srgbClr val="764C9E"/>
      </a:accent5>
      <a:accent6>
        <a:srgbClr val="F6E165"/>
      </a:accent6>
      <a:hlink>
        <a:srgbClr val="59BE91"/>
      </a:hlink>
      <a:folHlink>
        <a:srgbClr val="C2BB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14393</TotalTime>
  <Words>535</Words>
  <Application>Microsoft Office PowerPoint</Application>
  <PresentationFormat>Custom</PresentationFormat>
  <Paragraphs>48</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Borda Bold</vt:lpstr>
      <vt:lpstr>Calibri</vt:lpstr>
      <vt:lpstr>Wingdings</vt:lpstr>
      <vt:lpstr>Wingdings 2</vt:lpstr>
      <vt:lpstr>Office Theme</vt:lpstr>
      <vt:lpstr>ECC Safety Tip</vt:lpstr>
      <vt:lpstr>Value Every Voice </vt:lpstr>
      <vt:lpstr>Value Every Voice </vt:lpstr>
      <vt:lpstr>Value Every Voice </vt:lpstr>
      <vt:lpstr>Value Every Voice</vt:lpstr>
      <vt:lpstr>Value Every Voice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Cody Loucks</cp:lastModifiedBy>
  <cp:revision>54</cp:revision>
  <cp:lastPrinted>2016-09-06T17:37:12Z</cp:lastPrinted>
  <dcterms:created xsi:type="dcterms:W3CDTF">2017-02-14T03:29:21Z</dcterms:created>
  <dcterms:modified xsi:type="dcterms:W3CDTF">2024-06-17T21:11:40Z</dcterms:modified>
</cp:coreProperties>
</file>