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70" r:id="rId2"/>
    <p:sldId id="287" r:id="rId3"/>
    <p:sldId id="283" r:id="rId4"/>
    <p:sldId id="281" r:id="rId5"/>
    <p:sldId id="280" r:id="rId6"/>
    <p:sldId id="284" r:id="rId7"/>
    <p:sldId id="285" r:id="rId8"/>
    <p:sldId id="286" r:id="rId9"/>
  </p:sldIdLst>
  <p:sldSz cx="121793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05">
          <p15:clr>
            <a:srgbClr val="A4A3A4"/>
          </p15:clr>
        </p15:guide>
        <p15:guide id="2" orient="horz" pos="3861">
          <p15:clr>
            <a:srgbClr val="A4A3A4"/>
          </p15:clr>
        </p15:guide>
        <p15:guide id="3" orient="horz" pos="978">
          <p15:clr>
            <a:srgbClr val="A4A3A4"/>
          </p15:clr>
        </p15:guide>
        <p15:guide id="4" orient="horz" pos="519">
          <p15:clr>
            <a:srgbClr val="A4A3A4"/>
          </p15:clr>
        </p15:guide>
        <p15:guide id="5" pos="3836">
          <p15:clr>
            <a:srgbClr val="A4A3A4"/>
          </p15:clr>
        </p15:guide>
        <p15:guide id="6" pos="380">
          <p15:clr>
            <a:srgbClr val="A4A3A4"/>
          </p15:clr>
        </p15:guide>
        <p15:guide id="7" pos="323">
          <p15:clr>
            <a:srgbClr val="A4A3A4"/>
          </p15:clr>
        </p15:guide>
        <p15:guide id="8" pos="7292">
          <p15:clr>
            <a:srgbClr val="A4A3A4"/>
          </p15:clr>
        </p15:guide>
        <p15:guide id="9" pos="734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59BE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7" autoAdjust="0"/>
    <p:restoredTop sz="96357" autoAdjust="0"/>
  </p:normalViewPr>
  <p:slideViewPr>
    <p:cSldViewPr snapToGrid="0" showGuides="1">
      <p:cViewPr varScale="1">
        <p:scale>
          <a:sx n="111" d="100"/>
          <a:sy n="111" d="100"/>
        </p:scale>
        <p:origin x="558" y="108"/>
      </p:cViewPr>
      <p:guideLst>
        <p:guide orient="horz" pos="4005"/>
        <p:guide orient="horz" pos="3861"/>
        <p:guide orient="horz" pos="978"/>
        <p:guide orient="horz" pos="519"/>
        <p:guide pos="3836"/>
        <p:guide pos="380"/>
        <p:guide pos="323"/>
        <p:guide pos="7292"/>
        <p:guide pos="73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dy Loucks" userId="73126c50-61dc-49d4-9f79-2f32a82f0feb" providerId="ADAL" clId="{BFCC29B5-1E6C-485D-B6C1-A3E10D09EA32}"/>
    <pc:docChg chg="modSld">
      <pc:chgData name="Cody Loucks" userId="73126c50-61dc-49d4-9f79-2f32a82f0feb" providerId="ADAL" clId="{BFCC29B5-1E6C-485D-B6C1-A3E10D09EA32}" dt="2024-07-15T21:21:16.404" v="4" actId="20577"/>
      <pc:docMkLst>
        <pc:docMk/>
      </pc:docMkLst>
      <pc:sldChg chg="modSp mod">
        <pc:chgData name="Cody Loucks" userId="73126c50-61dc-49d4-9f79-2f32a82f0feb" providerId="ADAL" clId="{BFCC29B5-1E6C-485D-B6C1-A3E10D09EA32}" dt="2024-07-15T21:21:16.404" v="4" actId="20577"/>
        <pc:sldMkLst>
          <pc:docMk/>
          <pc:sldMk cId="1365021578" sldId="270"/>
        </pc:sldMkLst>
        <pc:spChg chg="mod">
          <ac:chgData name="Cody Loucks" userId="73126c50-61dc-49d4-9f79-2f32a82f0feb" providerId="ADAL" clId="{BFCC29B5-1E6C-485D-B6C1-A3E10D09EA32}" dt="2024-07-15T21:21:16.404" v="4" actId="20577"/>
          <ac:spMkLst>
            <pc:docMk/>
            <pc:sldMk cId="1365021578" sldId="270"/>
            <ac:spMk id="3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920C1B-6EC5-0A4B-A772-ADC10FD93E8C}" type="datetimeFigureOut">
              <a:rPr lang="en-US" smtClean="0"/>
              <a:t>7/15/2024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B628A3-9FB1-084D-BA8D-AE7CB20F4116}" type="slidenum">
              <a:rPr lang="en-US" smtClean="0"/>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385E82-D314-43FE-90EE-887789BFE39B}" type="datetimeFigureOut">
              <a:rPr lang="en-US" smtClean="0"/>
              <a:pPr/>
              <a:t>7/15/2024</a:t>
            </a:fld>
            <a:endParaRPr lang="en-US" dirty="0"/>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4FAFEE-4804-41F8-906B-ACDE002FA5FE}" type="slidenum">
              <a:rPr lang="en-US" smtClean="0"/>
              <a:pPr/>
              <a:t>‹#›</a:t>
            </a:fld>
            <a:endParaRPr lang="en-US" dirty="0"/>
          </a:p>
        </p:txBody>
      </p:sp>
    </p:spTree>
    <p:extLst>
      <p:ext uri="{BB962C8B-B14F-4D97-AF65-F5344CB8AC3E}">
        <p14:creationId xmlns:p14="http://schemas.microsoft.com/office/powerpoint/2010/main" val="1769480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4FAFEE-4804-41F8-906B-ACDE002FA5FE}" type="slidenum">
              <a:rPr lang="en-US" smtClean="0"/>
              <a:pPr/>
              <a:t>1</a:t>
            </a:fld>
            <a:endParaRPr lang="en-US" dirty="0"/>
          </a:p>
        </p:txBody>
      </p:sp>
    </p:spTree>
    <p:extLst>
      <p:ext uri="{BB962C8B-B14F-4D97-AF65-F5344CB8AC3E}">
        <p14:creationId xmlns:p14="http://schemas.microsoft.com/office/powerpoint/2010/main" val="1923853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276E8-E3B5-9342-2B5C-F71C3C5F1765}"/>
            </a:ext>
          </a:extLst>
        </p:cNvPr>
        <p:cNvGrpSpPr/>
        <p:nvPr/>
      </p:nvGrpSpPr>
      <p:grpSpPr>
        <a:xfrm>
          <a:off x="0" y="0"/>
          <a:ext cx="0" cy="0"/>
          <a:chOff x="0" y="0"/>
          <a:chExt cx="0" cy="0"/>
        </a:xfrm>
      </p:grpSpPr>
      <p:sp>
        <p:nvSpPr>
          <p:cNvPr id="54274" name="Rectangle 11">
            <a:extLst>
              <a:ext uri="{FF2B5EF4-FFF2-40B4-BE49-F238E27FC236}">
                <a16:creationId xmlns:a16="http://schemas.microsoft.com/office/drawing/2014/main" id="{353750A0-C79F-F4E3-B534-CCE8B0B842E0}"/>
              </a:ext>
            </a:extLst>
          </p:cNvPr>
          <p:cNvSpPr>
            <a:spLocks noGrp="1" noChangeArrowheads="1"/>
          </p:cNvSpPr>
          <p:nvPr>
            <p:ph type="dt" sz="quarter" idx="1"/>
          </p:nvPr>
        </p:nvSpPr>
        <p:spPr>
          <a:noFill/>
        </p:spPr>
        <p:txBody>
          <a:bodyPr/>
          <a:lstStyle/>
          <a:p>
            <a:fld id="{CFB929C2-5C51-41E5-9231-E55BFCB50DC3}" type="datetime1">
              <a:rPr lang="en-US" altLang="en-US" smtClean="0"/>
              <a:pPr/>
              <a:t>7/15/2024</a:t>
            </a:fld>
            <a:endParaRPr lang="en-US" altLang="en-US" dirty="0"/>
          </a:p>
        </p:txBody>
      </p:sp>
      <p:sp>
        <p:nvSpPr>
          <p:cNvPr id="54275" name="Rectangle 13">
            <a:extLst>
              <a:ext uri="{FF2B5EF4-FFF2-40B4-BE49-F238E27FC236}">
                <a16:creationId xmlns:a16="http://schemas.microsoft.com/office/drawing/2014/main" id="{CA547773-24DA-2ACC-B2A3-C9D0EA17FE22}"/>
              </a:ext>
            </a:extLst>
          </p:cNvPr>
          <p:cNvSpPr>
            <a:spLocks noGrp="1" noChangeArrowheads="1"/>
          </p:cNvSpPr>
          <p:nvPr>
            <p:ph type="sldNum" sz="quarter" idx="5"/>
          </p:nvPr>
        </p:nvSpPr>
        <p:spPr>
          <a:noFill/>
        </p:spPr>
        <p:txBody>
          <a:bodyPr/>
          <a:lstStyle/>
          <a:p>
            <a:fld id="{D2A12975-34BB-44D6-8468-87083C2672CA}" type="slidenum">
              <a:rPr lang="en-US" altLang="en-US" smtClean="0"/>
              <a:pPr/>
              <a:t>3</a:t>
            </a:fld>
            <a:endParaRPr lang="en-US" altLang="en-US" dirty="0"/>
          </a:p>
        </p:txBody>
      </p:sp>
      <p:sp>
        <p:nvSpPr>
          <p:cNvPr id="54276" name="Rectangle 2">
            <a:extLst>
              <a:ext uri="{FF2B5EF4-FFF2-40B4-BE49-F238E27FC236}">
                <a16:creationId xmlns:a16="http://schemas.microsoft.com/office/drawing/2014/main" id="{FF918417-3060-78C8-5A62-48AE309954B6}"/>
              </a:ext>
            </a:extLst>
          </p:cNvPr>
          <p:cNvSpPr>
            <a:spLocks noGrp="1" noRot="1" noChangeAspect="1" noChangeArrowheads="1" noTextEdit="1"/>
          </p:cNvSpPr>
          <p:nvPr>
            <p:ph type="sldImg"/>
          </p:nvPr>
        </p:nvSpPr>
        <p:spPr>
          <a:xfrm>
            <a:off x="384175" y="685800"/>
            <a:ext cx="6089650" cy="3429000"/>
          </a:xfrm>
          <a:ln/>
        </p:spPr>
      </p:sp>
      <p:sp>
        <p:nvSpPr>
          <p:cNvPr id="54277" name="Rectangle 3">
            <a:extLst>
              <a:ext uri="{FF2B5EF4-FFF2-40B4-BE49-F238E27FC236}">
                <a16:creationId xmlns:a16="http://schemas.microsoft.com/office/drawing/2014/main" id="{07FDD5FA-DABA-2BB2-0878-C9B9EB89DC81}"/>
              </a:ext>
            </a:extLst>
          </p:cNvPr>
          <p:cNvSpPr>
            <a:spLocks noGrp="1" noChangeArrowheads="1"/>
          </p:cNvSpPr>
          <p:nvPr>
            <p:ph type="body" idx="1"/>
          </p:nvPr>
        </p:nvSpPr>
        <p:spPr>
          <a:noFill/>
          <a:ln/>
        </p:spPr>
        <p:txBody>
          <a:bodyPr/>
          <a:lstStyle/>
          <a:p>
            <a:r>
              <a:rPr lang="en-US" dirty="0">
                <a:latin typeface="Arial" pitchFamily="34" charset="0"/>
              </a:rPr>
              <a:t>.</a:t>
            </a:r>
          </a:p>
        </p:txBody>
      </p:sp>
    </p:spTree>
    <p:extLst>
      <p:ext uri="{BB962C8B-B14F-4D97-AF65-F5344CB8AC3E}">
        <p14:creationId xmlns:p14="http://schemas.microsoft.com/office/powerpoint/2010/main" val="251164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4FAFEE-4804-41F8-906B-ACDE002FA5FE}" type="slidenum">
              <a:rPr lang="en-US" smtClean="0"/>
              <a:pPr/>
              <a:t>4</a:t>
            </a:fld>
            <a:endParaRPr lang="en-US" dirty="0"/>
          </a:p>
        </p:txBody>
      </p:sp>
    </p:spTree>
    <p:extLst>
      <p:ext uri="{BB962C8B-B14F-4D97-AF65-F5344CB8AC3E}">
        <p14:creationId xmlns:p14="http://schemas.microsoft.com/office/powerpoint/2010/main" val="2160270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4FAFEE-4804-41F8-906B-ACDE002FA5FE}" type="slidenum">
              <a:rPr lang="en-US" smtClean="0"/>
              <a:pPr/>
              <a:t>5</a:t>
            </a:fld>
            <a:endParaRPr lang="en-US" dirty="0"/>
          </a:p>
        </p:txBody>
      </p:sp>
    </p:spTree>
    <p:extLst>
      <p:ext uri="{BB962C8B-B14F-4D97-AF65-F5344CB8AC3E}">
        <p14:creationId xmlns:p14="http://schemas.microsoft.com/office/powerpoint/2010/main" val="687543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4FAFEE-4804-41F8-906B-ACDE002FA5FE}" type="slidenum">
              <a:rPr lang="en-US" smtClean="0"/>
              <a:pPr/>
              <a:t>6</a:t>
            </a:fld>
            <a:endParaRPr lang="en-US" dirty="0"/>
          </a:p>
        </p:txBody>
      </p:sp>
    </p:spTree>
    <p:extLst>
      <p:ext uri="{BB962C8B-B14F-4D97-AF65-F5344CB8AC3E}">
        <p14:creationId xmlns:p14="http://schemas.microsoft.com/office/powerpoint/2010/main" val="1323309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4FAFEE-4804-41F8-906B-ACDE002FA5FE}" type="slidenum">
              <a:rPr lang="en-US" smtClean="0"/>
              <a:pPr/>
              <a:t>7</a:t>
            </a:fld>
            <a:endParaRPr lang="en-US" dirty="0"/>
          </a:p>
        </p:txBody>
      </p:sp>
    </p:spTree>
    <p:extLst>
      <p:ext uri="{BB962C8B-B14F-4D97-AF65-F5344CB8AC3E}">
        <p14:creationId xmlns:p14="http://schemas.microsoft.com/office/powerpoint/2010/main" val="4082938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276E8-E3B5-9342-2B5C-F71C3C5F1765}"/>
            </a:ext>
          </a:extLst>
        </p:cNvPr>
        <p:cNvGrpSpPr/>
        <p:nvPr/>
      </p:nvGrpSpPr>
      <p:grpSpPr>
        <a:xfrm>
          <a:off x="0" y="0"/>
          <a:ext cx="0" cy="0"/>
          <a:chOff x="0" y="0"/>
          <a:chExt cx="0" cy="0"/>
        </a:xfrm>
      </p:grpSpPr>
      <p:sp>
        <p:nvSpPr>
          <p:cNvPr id="54274" name="Rectangle 11">
            <a:extLst>
              <a:ext uri="{FF2B5EF4-FFF2-40B4-BE49-F238E27FC236}">
                <a16:creationId xmlns:a16="http://schemas.microsoft.com/office/drawing/2014/main" id="{353750A0-C79F-F4E3-B534-CCE8B0B842E0}"/>
              </a:ext>
            </a:extLst>
          </p:cNvPr>
          <p:cNvSpPr>
            <a:spLocks noGrp="1" noChangeArrowheads="1"/>
          </p:cNvSpPr>
          <p:nvPr>
            <p:ph type="dt" sz="quarter" idx="1"/>
          </p:nvPr>
        </p:nvSpPr>
        <p:spPr>
          <a:noFill/>
        </p:spPr>
        <p:txBody>
          <a:bodyPr/>
          <a:lstStyle/>
          <a:p>
            <a:fld id="{CFB929C2-5C51-41E5-9231-E55BFCB50DC3}" type="datetime1">
              <a:rPr lang="en-US" altLang="en-US" smtClean="0"/>
              <a:pPr/>
              <a:t>7/15/2024</a:t>
            </a:fld>
            <a:endParaRPr lang="en-US" altLang="en-US" dirty="0"/>
          </a:p>
        </p:txBody>
      </p:sp>
      <p:sp>
        <p:nvSpPr>
          <p:cNvPr id="54275" name="Rectangle 13">
            <a:extLst>
              <a:ext uri="{FF2B5EF4-FFF2-40B4-BE49-F238E27FC236}">
                <a16:creationId xmlns:a16="http://schemas.microsoft.com/office/drawing/2014/main" id="{CA547773-24DA-2ACC-B2A3-C9D0EA17FE22}"/>
              </a:ext>
            </a:extLst>
          </p:cNvPr>
          <p:cNvSpPr>
            <a:spLocks noGrp="1" noChangeArrowheads="1"/>
          </p:cNvSpPr>
          <p:nvPr>
            <p:ph type="sldNum" sz="quarter" idx="5"/>
          </p:nvPr>
        </p:nvSpPr>
        <p:spPr>
          <a:noFill/>
        </p:spPr>
        <p:txBody>
          <a:bodyPr/>
          <a:lstStyle/>
          <a:p>
            <a:fld id="{D2A12975-34BB-44D6-8468-87083C2672CA}" type="slidenum">
              <a:rPr lang="en-US" altLang="en-US" smtClean="0"/>
              <a:pPr/>
              <a:t>8</a:t>
            </a:fld>
            <a:endParaRPr lang="en-US" altLang="en-US" dirty="0"/>
          </a:p>
        </p:txBody>
      </p:sp>
      <p:sp>
        <p:nvSpPr>
          <p:cNvPr id="54276" name="Rectangle 2">
            <a:extLst>
              <a:ext uri="{FF2B5EF4-FFF2-40B4-BE49-F238E27FC236}">
                <a16:creationId xmlns:a16="http://schemas.microsoft.com/office/drawing/2014/main" id="{FF918417-3060-78C8-5A62-48AE309954B6}"/>
              </a:ext>
            </a:extLst>
          </p:cNvPr>
          <p:cNvSpPr>
            <a:spLocks noGrp="1" noRot="1" noChangeAspect="1" noChangeArrowheads="1" noTextEdit="1"/>
          </p:cNvSpPr>
          <p:nvPr>
            <p:ph type="sldImg"/>
          </p:nvPr>
        </p:nvSpPr>
        <p:spPr>
          <a:xfrm>
            <a:off x="384175" y="685800"/>
            <a:ext cx="6089650" cy="3429000"/>
          </a:xfrm>
          <a:ln/>
        </p:spPr>
      </p:sp>
      <p:sp>
        <p:nvSpPr>
          <p:cNvPr id="54277" name="Rectangle 3">
            <a:extLst>
              <a:ext uri="{FF2B5EF4-FFF2-40B4-BE49-F238E27FC236}">
                <a16:creationId xmlns:a16="http://schemas.microsoft.com/office/drawing/2014/main" id="{07FDD5FA-DABA-2BB2-0878-C9B9EB89DC81}"/>
              </a:ext>
            </a:extLst>
          </p:cNvPr>
          <p:cNvSpPr>
            <a:spLocks noGrp="1" noChangeArrowheads="1"/>
          </p:cNvSpPr>
          <p:nvPr>
            <p:ph type="body" idx="1"/>
          </p:nvPr>
        </p:nvSpPr>
        <p:spPr>
          <a:noFill/>
          <a:ln/>
        </p:spPr>
        <p:txBody>
          <a:bodyPr/>
          <a:lstStyle/>
          <a:p>
            <a:r>
              <a:rPr lang="en-US" dirty="0">
                <a:latin typeface="Arial" pitchFamily="34" charset="0"/>
              </a:rPr>
              <a:t>.</a:t>
            </a:r>
          </a:p>
        </p:txBody>
      </p:sp>
    </p:spTree>
    <p:extLst>
      <p:ext uri="{BB962C8B-B14F-4D97-AF65-F5344CB8AC3E}">
        <p14:creationId xmlns:p14="http://schemas.microsoft.com/office/powerpoint/2010/main" val="132738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green imag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rcRect l="52" r="52"/>
          <a:stretch/>
        </p:blipFill>
        <p:spPr>
          <a:xfrm>
            <a:off x="0" y="0"/>
            <a:ext cx="12179300" cy="6858000"/>
          </a:xfrm>
          <a:prstGeom prst="rect">
            <a:avLst/>
          </a:prstGeom>
        </p:spPr>
      </p:pic>
      <p:sp>
        <p:nvSpPr>
          <p:cNvPr id="2" name="Title 1"/>
          <p:cNvSpPr>
            <a:spLocks noGrp="1"/>
          </p:cNvSpPr>
          <p:nvPr>
            <p:ph type="ctrTitle"/>
          </p:nvPr>
        </p:nvSpPr>
        <p:spPr>
          <a:xfrm>
            <a:off x="512763" y="2329680"/>
            <a:ext cx="8022400" cy="457200"/>
          </a:xfrm>
        </p:spPr>
        <p:txBody>
          <a:bodyPr anchor="t">
            <a:normAutofit/>
          </a:bodyPr>
          <a:lstStyle>
            <a:lvl1pPr>
              <a:spcBef>
                <a:spcPts val="0"/>
              </a:spcBef>
              <a:defRPr sz="2400">
                <a:solidFill>
                  <a:schemeClr val="tx1"/>
                </a:solidFill>
              </a:defRPr>
            </a:lvl1pPr>
          </a:lstStyle>
          <a:p>
            <a:r>
              <a:rPr lang="en-US" dirty="0"/>
              <a:t>Click to edit Master title style</a:t>
            </a:r>
          </a:p>
        </p:txBody>
      </p:sp>
      <p:sp>
        <p:nvSpPr>
          <p:cNvPr id="3" name="Subtitle 2"/>
          <p:cNvSpPr>
            <a:spLocks noGrp="1"/>
          </p:cNvSpPr>
          <p:nvPr userDrawn="1">
            <p:ph type="subTitle" idx="1"/>
          </p:nvPr>
        </p:nvSpPr>
        <p:spPr>
          <a:xfrm>
            <a:off x="512763" y="2781849"/>
            <a:ext cx="8022398" cy="1752600"/>
          </a:xfrm>
        </p:spPr>
        <p:txBody>
          <a:bodyPr/>
          <a:lstStyle>
            <a:lvl1pPr marL="0" indent="0" algn="l">
              <a:spcBef>
                <a:spcPts val="0"/>
              </a:spcBef>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5" name="Rectangle 24"/>
          <p:cNvSpPr/>
          <p:nvPr userDrawn="1"/>
        </p:nvSpPr>
        <p:spPr>
          <a:xfrm>
            <a:off x="2644198" y="5138181"/>
            <a:ext cx="1116011" cy="246221"/>
          </a:xfrm>
          <a:prstGeom prst="rect">
            <a:avLst/>
          </a:prstGeom>
        </p:spPr>
        <p:txBody>
          <a:bodyPr wrap="none">
            <a:spAutoFit/>
          </a:bodyPr>
          <a:lstStyle/>
          <a:p>
            <a:pPr lvl="0"/>
            <a:r>
              <a:rPr lang="en-US" sz="1000" dirty="0">
                <a:solidFill>
                  <a:srgbClr val="3C3C3B"/>
                </a:solidFill>
              </a:rPr>
              <a:t>Team Members:</a:t>
            </a:r>
          </a:p>
        </p:txBody>
      </p:sp>
      <p:sp>
        <p:nvSpPr>
          <p:cNvPr id="38" name="Text Placeholder 12"/>
          <p:cNvSpPr>
            <a:spLocks noGrp="1"/>
          </p:cNvSpPr>
          <p:nvPr>
            <p:ph type="body" sz="quarter" idx="12"/>
          </p:nvPr>
        </p:nvSpPr>
        <p:spPr>
          <a:xfrm>
            <a:off x="2644198" y="5299429"/>
            <a:ext cx="4754880" cy="731520"/>
          </a:xfrm>
        </p:spPr>
        <p:txBody>
          <a:bodyPr>
            <a:normAutofit/>
          </a:bodyPr>
          <a:lstStyle>
            <a:lvl1pPr marL="0" indent="0">
              <a:spcBef>
                <a:spcPts val="0"/>
              </a:spcBef>
              <a:buNone/>
              <a:defRPr sz="1400" b="1">
                <a:solidFill>
                  <a:schemeClr val="accent2"/>
                </a:solidFill>
              </a:defRPr>
            </a:lvl1pPr>
          </a:lstStyle>
          <a:p>
            <a:pPr lvl="0"/>
            <a:r>
              <a:rPr lang="en-US" dirty="0"/>
              <a:t>Click to edit Master text styles</a:t>
            </a:r>
          </a:p>
        </p:txBody>
      </p:sp>
      <p:sp>
        <p:nvSpPr>
          <p:cNvPr id="40" name="Text Placeholder 12"/>
          <p:cNvSpPr>
            <a:spLocks noGrp="1"/>
          </p:cNvSpPr>
          <p:nvPr>
            <p:ph type="body" sz="quarter" idx="14" hasCustomPrompt="1"/>
          </p:nvPr>
        </p:nvSpPr>
        <p:spPr>
          <a:xfrm>
            <a:off x="7898124" y="3293777"/>
            <a:ext cx="4050611" cy="210555"/>
          </a:xfrm>
        </p:spPr>
        <p:txBody>
          <a:bodyPr>
            <a:noAutofit/>
          </a:bodyPr>
          <a:lstStyle>
            <a:lvl1pPr marL="0" indent="0" algn="r">
              <a:spcBef>
                <a:spcPts val="0"/>
              </a:spcBef>
              <a:buNone/>
              <a:defRPr sz="2000" b="1" baseline="30000">
                <a:solidFill>
                  <a:schemeClr val="accent1"/>
                </a:solidFill>
                <a:latin typeface="Borda Bold" panose="00000800000000000000" pitchFamily="50" charset="0"/>
              </a:defRPr>
            </a:lvl1pPr>
          </a:lstStyle>
          <a:p>
            <a:pPr lvl="0"/>
            <a:r>
              <a:rPr lang="en-US" dirty="0"/>
              <a:t>54th Annual ECC Conference: </a:t>
            </a:r>
            <a:r>
              <a:rPr lang="en-US" dirty="0" err="1"/>
              <a:t>PerspECCtives</a:t>
            </a:r>
            <a:endParaRPr lang="en-US" dirty="0"/>
          </a:p>
        </p:txBody>
      </p:sp>
    </p:spTree>
    <p:extLst>
      <p:ext uri="{BB962C8B-B14F-4D97-AF65-F5344CB8AC3E}">
        <p14:creationId xmlns:p14="http://schemas.microsoft.com/office/powerpoint/2010/main" val="230977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Title of Presentation</a:t>
            </a:r>
          </a:p>
        </p:txBody>
      </p:sp>
    </p:spTree>
    <p:extLst>
      <p:ext uri="{BB962C8B-B14F-4D97-AF65-F5344CB8AC3E}">
        <p14:creationId xmlns:p14="http://schemas.microsoft.com/office/powerpoint/2010/main" val="566648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Image 1">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3571"/>
            <a:ext cx="12179301" cy="6850856"/>
          </a:xfrm>
          <a:prstGeom prst="rect">
            <a:avLst/>
          </a:prstGeom>
        </p:spPr>
      </p:pic>
      <p:sp>
        <p:nvSpPr>
          <p:cNvPr id="4" name="Rectangle 3"/>
          <p:cNvSpPr/>
          <p:nvPr userDrawn="1"/>
        </p:nvSpPr>
        <p:spPr>
          <a:xfrm>
            <a:off x="6061510" y="535775"/>
            <a:ext cx="6128102" cy="2838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56097" y="494771"/>
            <a:ext cx="5968238" cy="1046844"/>
          </a:xfrm>
        </p:spPr>
        <p:txBody>
          <a:bodyPr anchor="b">
            <a:normAutofit/>
          </a:bodyPr>
          <a:lstStyle>
            <a:lvl1pPr algn="l">
              <a:defRPr sz="2400" b="1" cap="none" baseline="0">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6256097" y="1502481"/>
            <a:ext cx="5968238" cy="1424869"/>
          </a:xfrm>
        </p:spPr>
        <p:txBody>
          <a:bodyPr anchor="t">
            <a:normAutofit/>
          </a:bodyPr>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6256097" y="2940967"/>
            <a:ext cx="5968238" cy="365125"/>
          </a:xfrm>
        </p:spPr>
        <p:txBody>
          <a:bodyPr/>
          <a:lstStyle>
            <a:lvl1pPr algn="l">
              <a:defRPr>
                <a:solidFill>
                  <a:schemeClr val="accent1"/>
                </a:solidFill>
              </a:defRPr>
            </a:lvl1pPr>
          </a:lstStyle>
          <a:p>
            <a:r>
              <a:rPr lang="en-US" dirty="0"/>
              <a:t>Title of Presentation</a:t>
            </a:r>
          </a:p>
        </p:txBody>
      </p:sp>
      <p:sp>
        <p:nvSpPr>
          <p:cNvPr id="9" name="Rectangle 8"/>
          <p:cNvSpPr/>
          <p:nvPr userDrawn="1"/>
        </p:nvSpPr>
        <p:spPr>
          <a:xfrm>
            <a:off x="6061511" y="511986"/>
            <a:ext cx="6128102" cy="73152"/>
          </a:xfrm>
          <a:prstGeom prst="rect">
            <a:avLst/>
          </a:prstGeom>
          <a:solidFill>
            <a:srgbClr val="59B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6061511" y="3322822"/>
            <a:ext cx="6128102"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1397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Imag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572"/>
            <a:ext cx="12179300" cy="6850856"/>
          </a:xfrm>
          <a:prstGeom prst="rect">
            <a:avLst/>
          </a:prstGeom>
        </p:spPr>
      </p:pic>
      <p:sp>
        <p:nvSpPr>
          <p:cNvPr id="4" name="Rectangle 3"/>
          <p:cNvSpPr/>
          <p:nvPr userDrawn="1"/>
        </p:nvSpPr>
        <p:spPr>
          <a:xfrm>
            <a:off x="6019830" y="1033615"/>
            <a:ext cx="6159469" cy="2838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14419" y="992611"/>
            <a:ext cx="5874393" cy="1046844"/>
          </a:xfrm>
        </p:spPr>
        <p:txBody>
          <a:bodyPr anchor="b">
            <a:normAutofit/>
          </a:bodyPr>
          <a:lstStyle>
            <a:lvl1pPr algn="l">
              <a:defRPr sz="2400" b="1" cap="none" baseline="0">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6214419" y="2000323"/>
            <a:ext cx="5874393" cy="1439157"/>
          </a:xfrm>
        </p:spPr>
        <p:txBody>
          <a:bodyPr anchor="t">
            <a:normAutofit/>
          </a:bodyPr>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6214419" y="3438807"/>
            <a:ext cx="5874393" cy="365125"/>
          </a:xfrm>
        </p:spPr>
        <p:txBody>
          <a:bodyPr/>
          <a:lstStyle>
            <a:lvl1pPr algn="l">
              <a:defRPr>
                <a:solidFill>
                  <a:schemeClr val="accent1"/>
                </a:solidFill>
              </a:defRPr>
            </a:lvl1pPr>
          </a:lstStyle>
          <a:p>
            <a:r>
              <a:rPr lang="en-US" dirty="0"/>
              <a:t>Title of Presentation</a:t>
            </a:r>
          </a:p>
        </p:txBody>
      </p:sp>
      <p:sp>
        <p:nvSpPr>
          <p:cNvPr id="9" name="Rectangle 8"/>
          <p:cNvSpPr/>
          <p:nvPr userDrawn="1"/>
        </p:nvSpPr>
        <p:spPr>
          <a:xfrm>
            <a:off x="6019832" y="1009825"/>
            <a:ext cx="6159468" cy="80681"/>
          </a:xfrm>
          <a:prstGeom prst="rect">
            <a:avLst/>
          </a:prstGeom>
          <a:solidFill>
            <a:srgbClr val="59B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6019832" y="3820663"/>
            <a:ext cx="6159468" cy="806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350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2762" y="410578"/>
            <a:ext cx="11153776" cy="945846"/>
          </a:xfrm>
        </p:spPr>
        <p:txBody>
          <a:bodyPr/>
          <a:lstStyle/>
          <a:p>
            <a:r>
              <a:rPr lang="en-US" dirty="0"/>
              <a:t>Click to edit Master title style</a:t>
            </a:r>
          </a:p>
        </p:txBody>
      </p:sp>
      <p:sp>
        <p:nvSpPr>
          <p:cNvPr id="3" name="Content Placeholder 2"/>
          <p:cNvSpPr>
            <a:spLocks noGrp="1"/>
          </p:cNvSpPr>
          <p:nvPr>
            <p:ph sz="half" idx="1"/>
          </p:nvPr>
        </p:nvSpPr>
        <p:spPr>
          <a:xfrm>
            <a:off x="512764" y="1463040"/>
            <a:ext cx="5576887" cy="4666298"/>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89651" y="1463040"/>
            <a:ext cx="5576888" cy="4666298"/>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Title of Presentation</a:t>
            </a:r>
          </a:p>
        </p:txBody>
      </p:sp>
    </p:spTree>
    <p:extLst>
      <p:ext uri="{BB962C8B-B14F-4D97-AF65-F5344CB8AC3E}">
        <p14:creationId xmlns:p14="http://schemas.microsoft.com/office/powerpoint/2010/main" val="177775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Title of Presentation</a:t>
            </a:r>
          </a:p>
        </p:txBody>
      </p:sp>
    </p:spTree>
    <p:extLst>
      <p:ext uri="{BB962C8B-B14F-4D97-AF65-F5344CB8AC3E}">
        <p14:creationId xmlns:p14="http://schemas.microsoft.com/office/powerpoint/2010/main" val="284145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Title of Presentation</a:t>
            </a:r>
          </a:p>
        </p:txBody>
      </p:sp>
    </p:spTree>
    <p:extLst>
      <p:ext uri="{BB962C8B-B14F-4D97-AF65-F5344CB8AC3E}">
        <p14:creationId xmlns:p14="http://schemas.microsoft.com/office/powerpoint/2010/main" val="177060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Title of Presentation</a:t>
            </a:r>
          </a:p>
        </p:txBody>
      </p:sp>
    </p:spTree>
    <p:extLst>
      <p:ext uri="{BB962C8B-B14F-4D97-AF65-F5344CB8AC3E}">
        <p14:creationId xmlns:p14="http://schemas.microsoft.com/office/powerpoint/2010/main" val="89139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2762" y="410578"/>
            <a:ext cx="11153776" cy="94584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2764" y="1466060"/>
            <a:ext cx="11153775" cy="4663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089651" y="6441105"/>
            <a:ext cx="5576888" cy="365125"/>
          </a:xfrm>
          <a:prstGeom prst="rect">
            <a:avLst/>
          </a:prstGeom>
        </p:spPr>
        <p:txBody>
          <a:bodyPr vert="horz" lIns="91440" tIns="45720" rIns="91440" bIns="45720" rtlCol="0" anchor="ctr"/>
          <a:lstStyle>
            <a:lvl1pPr algn="r">
              <a:defRPr sz="1100">
                <a:solidFill>
                  <a:schemeClr val="bg1"/>
                </a:solidFill>
              </a:defRPr>
            </a:lvl1pPr>
          </a:lstStyle>
          <a:p>
            <a:r>
              <a:rPr lang="en-US" dirty="0"/>
              <a:t>Title of Presentation</a:t>
            </a:r>
          </a:p>
        </p:txBody>
      </p:sp>
    </p:spTree>
    <p:extLst>
      <p:ext uri="{BB962C8B-B14F-4D97-AF65-F5344CB8AC3E}">
        <p14:creationId xmlns:p14="http://schemas.microsoft.com/office/powerpoint/2010/main" val="4291993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1" r:id="rId4"/>
    <p:sldLayoutId id="2147483652" r:id="rId5"/>
    <p:sldLayoutId id="2147483654" r:id="rId6"/>
    <p:sldLayoutId id="2147483663" r:id="rId7"/>
    <p:sldLayoutId id="2147483662" r:id="rId8"/>
  </p:sldLayoutIdLst>
  <p:hf sldNum="0" hd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287338" indent="-287338" algn="l" defTabSz="914400" rtl="0" eaLnBrk="1" latinLnBrk="0" hangingPunct="1">
        <a:spcBef>
          <a:spcPts val="1000"/>
        </a:spcBef>
        <a:buClr>
          <a:schemeClr val="accent1"/>
        </a:buClr>
        <a:buSzPct val="70000"/>
        <a:buFont typeface="Wingdings 2" panose="05020102010507070707" pitchFamily="18" charset="2"/>
        <a:buChar char=""/>
        <a:defRPr sz="1800" kern="1200">
          <a:solidFill>
            <a:schemeClr val="tx1"/>
          </a:solidFill>
          <a:latin typeface="+mn-lt"/>
          <a:ea typeface="+mn-ea"/>
          <a:cs typeface="+mn-cs"/>
        </a:defRPr>
      </a:lvl1pPr>
      <a:lvl2pPr marL="512763" indent="-228600" algn="l" defTabSz="914400" rtl="0" eaLnBrk="1" latinLnBrk="0" hangingPunct="1">
        <a:spcBef>
          <a:spcPts val="800"/>
        </a:spcBef>
        <a:buFont typeface="Arial" panose="020B0604020202020204" pitchFamily="34" charset="0"/>
        <a:buChar char="–"/>
        <a:defRPr sz="1600" kern="1200">
          <a:solidFill>
            <a:schemeClr val="tx1"/>
          </a:solidFill>
          <a:latin typeface="+mn-lt"/>
          <a:ea typeface="+mn-ea"/>
          <a:cs typeface="+mn-cs"/>
        </a:defRPr>
      </a:lvl2pPr>
      <a:lvl3pPr marL="684213" indent="-17145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914400" indent="-230188" algn="l" defTabSz="914400" rtl="0" eaLnBrk="1" latinLnBrk="0" hangingPunct="1">
        <a:spcBef>
          <a:spcPts val="400"/>
        </a:spcBef>
        <a:buFont typeface="Arial" panose="020B0604020202020204" pitchFamily="34" charset="0"/>
        <a:buChar char="–"/>
        <a:tabLst/>
        <a:defRPr sz="1200" kern="1200">
          <a:solidFill>
            <a:schemeClr val="tx1"/>
          </a:solidFill>
          <a:latin typeface="+mn-lt"/>
          <a:ea typeface="+mn-ea"/>
          <a:cs typeface="+mn-cs"/>
        </a:defRPr>
      </a:lvl4pPr>
      <a:lvl5pPr marL="1144588" indent="-230188" algn="l" defTabSz="914400" rtl="0" eaLnBrk="1" latinLnBrk="0" hangingPunct="1">
        <a:spcBef>
          <a:spcPts val="200"/>
        </a:spcBef>
        <a:buClr>
          <a:schemeClr val="accent1"/>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edcross.org/take-a-class/classes/water-safety-for-parents-and-caregivers/a6R3o0000012oT8.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ctrTitle"/>
          </p:nvPr>
        </p:nvSpPr>
        <p:spPr/>
        <p:txBody>
          <a:bodyPr/>
          <a:lstStyle/>
          <a:p>
            <a:r>
              <a:rPr lang="en-US" dirty="0"/>
              <a:t>ECC Safety Tip</a:t>
            </a:r>
          </a:p>
        </p:txBody>
      </p:sp>
      <p:sp>
        <p:nvSpPr>
          <p:cNvPr id="33" name="Subtitle 32"/>
          <p:cNvSpPr>
            <a:spLocks noGrp="1"/>
          </p:cNvSpPr>
          <p:nvPr>
            <p:ph type="subTitle" idx="1"/>
          </p:nvPr>
        </p:nvSpPr>
        <p:spPr>
          <a:xfrm>
            <a:off x="512761" y="2781849"/>
            <a:ext cx="6089745" cy="1289272"/>
          </a:xfrm>
        </p:spPr>
        <p:txBody>
          <a:bodyPr>
            <a:normAutofit fontScale="92500" lnSpcReduction="10000"/>
          </a:bodyPr>
          <a:lstStyle/>
          <a:p>
            <a:r>
              <a:rPr lang="en-US" b="1" i="1" dirty="0"/>
              <a:t>Family Safety: Staying Safe with Summer Activities</a:t>
            </a:r>
          </a:p>
          <a:p>
            <a:endParaRPr lang="en-US" b="1" dirty="0"/>
          </a:p>
          <a:p>
            <a:r>
              <a:rPr lang="en-US" i="1" dirty="0">
                <a:latin typeface="Aptos" panose="020B0004020202020204" pitchFamily="34" charset="0"/>
              </a:rPr>
              <a:t>Summer activities are a great way to enjoy life, but it's important to be aware of the potential risks. This presentation will cover some key safety tips to keep you and your loved ones safe.</a:t>
            </a:r>
          </a:p>
          <a:p>
            <a:endParaRPr lang="en-US" b="1" dirty="0"/>
          </a:p>
        </p:txBody>
      </p:sp>
      <p:sp>
        <p:nvSpPr>
          <p:cNvPr id="39" name="Text Placeholder 38"/>
          <p:cNvSpPr>
            <a:spLocks noGrp="1"/>
          </p:cNvSpPr>
          <p:nvPr>
            <p:ph type="body" sz="quarter" idx="12"/>
          </p:nvPr>
        </p:nvSpPr>
        <p:spPr>
          <a:xfrm>
            <a:off x="2633881" y="5338482"/>
            <a:ext cx="4495857" cy="613105"/>
          </a:xfrm>
        </p:spPr>
        <p:txBody>
          <a:bodyPr>
            <a:normAutofit fontScale="55000" lnSpcReduction="20000"/>
          </a:bodyPr>
          <a:lstStyle/>
          <a:p>
            <a:r>
              <a:rPr lang="en-US" dirty="0"/>
              <a:t>ECC Safety Committee</a:t>
            </a:r>
          </a:p>
          <a:p>
            <a:endParaRPr lang="en-US" dirty="0"/>
          </a:p>
          <a:p>
            <a:r>
              <a:rPr lang="en-US" dirty="0"/>
              <a:t>Daniel Brogden, </a:t>
            </a:r>
            <a:r>
              <a:rPr lang="en-US" b="0" dirty="0"/>
              <a:t>PEMEX Deer Park Refinery, Turnaround Event Manager</a:t>
            </a:r>
          </a:p>
          <a:p>
            <a:endParaRPr lang="en-US" dirty="0">
              <a:solidFill>
                <a:srgbClr val="59BE91"/>
              </a:solidFill>
            </a:endParaRPr>
          </a:p>
          <a:p>
            <a:r>
              <a:rPr lang="en-US" dirty="0">
                <a:solidFill>
                  <a:srgbClr val="59BE91"/>
                </a:solidFill>
              </a:rPr>
              <a:t>June 2024</a:t>
            </a:r>
          </a:p>
        </p:txBody>
      </p:sp>
      <p:sp>
        <p:nvSpPr>
          <p:cNvPr id="2" name="AutoShape 2" descr="Inline image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65021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EDF2C83-78DC-1033-22D2-CAF97EAFE14C}"/>
              </a:ext>
            </a:extLst>
          </p:cNvPr>
          <p:cNvSpPr>
            <a:spLocks noGrp="1"/>
          </p:cNvSpPr>
          <p:nvPr>
            <p:ph type="ftr" sz="quarter" idx="11"/>
          </p:nvPr>
        </p:nvSpPr>
        <p:spPr/>
        <p:txBody>
          <a:bodyPr/>
          <a:lstStyle/>
          <a:p>
            <a:r>
              <a:rPr lang="en-US"/>
              <a:t>Title of Presentation</a:t>
            </a:r>
            <a:endParaRPr lang="en-US" dirty="0"/>
          </a:p>
        </p:txBody>
      </p:sp>
      <p:sp>
        <p:nvSpPr>
          <p:cNvPr id="5" name="Content Placeholder 5">
            <a:extLst>
              <a:ext uri="{FF2B5EF4-FFF2-40B4-BE49-F238E27FC236}">
                <a16:creationId xmlns:a16="http://schemas.microsoft.com/office/drawing/2014/main" id="{414DD1A2-14B9-E7F6-5781-987D2660B916}"/>
              </a:ext>
            </a:extLst>
          </p:cNvPr>
          <p:cNvSpPr txBox="1">
            <a:spLocks/>
          </p:cNvSpPr>
          <p:nvPr/>
        </p:nvSpPr>
        <p:spPr>
          <a:xfrm>
            <a:off x="403412" y="809062"/>
            <a:ext cx="7906870" cy="4048640"/>
          </a:xfrm>
          <a:prstGeom prst="rect">
            <a:avLst/>
          </a:prstGeom>
        </p:spPr>
        <p:txBody>
          <a:bodyPr vert="horz" lIns="91440" tIns="45720" rIns="91440" bIns="45720" rtlCol="0">
            <a:normAutofit fontScale="85000" lnSpcReduction="20000"/>
          </a:bodyPr>
          <a:lstStyle>
            <a:lvl1pPr marL="287338" indent="-287338" algn="l" defTabSz="914400" rtl="0" eaLnBrk="1" latinLnBrk="0" hangingPunct="1">
              <a:spcBef>
                <a:spcPts val="1000"/>
              </a:spcBef>
              <a:buClr>
                <a:schemeClr val="accent1"/>
              </a:buClr>
              <a:buSzPct val="70000"/>
              <a:buFont typeface="Wingdings 2" panose="05020102010507070707" pitchFamily="18" charset="2"/>
              <a:buChar char=""/>
              <a:defRPr sz="1800" kern="1200">
                <a:solidFill>
                  <a:schemeClr val="tx1"/>
                </a:solidFill>
                <a:latin typeface="+mn-lt"/>
                <a:ea typeface="+mn-ea"/>
                <a:cs typeface="+mn-cs"/>
              </a:defRPr>
            </a:lvl1pPr>
            <a:lvl2pPr marL="512763" indent="-228600" algn="l" defTabSz="914400" rtl="0" eaLnBrk="1" latinLnBrk="0" hangingPunct="1">
              <a:spcBef>
                <a:spcPts val="800"/>
              </a:spcBef>
              <a:buFont typeface="Arial" panose="020B0604020202020204" pitchFamily="34" charset="0"/>
              <a:buChar char="–"/>
              <a:defRPr sz="1600" kern="1200">
                <a:solidFill>
                  <a:schemeClr val="tx1"/>
                </a:solidFill>
                <a:latin typeface="+mn-lt"/>
                <a:ea typeface="+mn-ea"/>
                <a:cs typeface="+mn-cs"/>
              </a:defRPr>
            </a:lvl2pPr>
            <a:lvl3pPr marL="684213" indent="-17145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914400" indent="-230188" algn="l" defTabSz="914400" rtl="0" eaLnBrk="1" latinLnBrk="0" hangingPunct="1">
              <a:spcBef>
                <a:spcPts val="400"/>
              </a:spcBef>
              <a:buFont typeface="Arial" panose="020B0604020202020204" pitchFamily="34" charset="0"/>
              <a:buChar char="–"/>
              <a:tabLst/>
              <a:defRPr sz="1200" kern="1200">
                <a:solidFill>
                  <a:schemeClr val="tx1"/>
                </a:solidFill>
                <a:latin typeface="+mn-lt"/>
                <a:ea typeface="+mn-ea"/>
                <a:cs typeface="+mn-cs"/>
              </a:defRPr>
            </a:lvl4pPr>
            <a:lvl5pPr marL="1144588" indent="-230188" algn="l" defTabSz="914400" rtl="0" eaLnBrk="1" latinLnBrk="0" hangingPunct="1">
              <a:spcBef>
                <a:spcPts val="200"/>
              </a:spcBef>
              <a:buClr>
                <a:schemeClr val="accent1"/>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2" panose="05020102010507070707" pitchFamily="18" charset="2"/>
              <a:buNone/>
            </a:pPr>
            <a:endParaRPr lang="en-US" dirty="0">
              <a:latin typeface="Aptos" panose="020B0004020202020204" pitchFamily="34" charset="0"/>
            </a:endParaRPr>
          </a:p>
          <a:p>
            <a:pPr marL="0" indent="0">
              <a:buFont typeface="Wingdings 2" panose="05020102010507070707" pitchFamily="18" charset="2"/>
              <a:buNone/>
            </a:pPr>
            <a:r>
              <a:rPr lang="en-US" sz="3200" b="1" dirty="0">
                <a:latin typeface="Aptos" panose="020B0004020202020204" pitchFamily="34" charset="0"/>
              </a:rPr>
              <a:t>Safety Topics*</a:t>
            </a:r>
            <a:endParaRPr lang="en-US" sz="1900" i="1" dirty="0">
              <a:latin typeface="Aptos" panose="020B0004020202020204" pitchFamily="34" charset="0"/>
            </a:endParaRPr>
          </a:p>
          <a:p>
            <a:pPr marL="0" indent="0">
              <a:buFont typeface="Wingdings 2" panose="05020102010507070707" pitchFamily="18" charset="2"/>
              <a:buNone/>
            </a:pPr>
            <a:endParaRPr lang="en-US" dirty="0">
              <a:latin typeface="Aptos" panose="020B0004020202020204" pitchFamily="34" charset="0"/>
            </a:endParaRPr>
          </a:p>
          <a:p>
            <a:pPr>
              <a:buClrTx/>
              <a:buFont typeface="Wingdings" panose="05000000000000000000" pitchFamily="2" charset="2"/>
              <a:buChar char="q"/>
            </a:pPr>
            <a:r>
              <a:rPr lang="en-US" sz="2400" dirty="0">
                <a:latin typeface="Aptos" panose="020B0004020202020204" pitchFamily="34" charset="0"/>
              </a:rPr>
              <a:t>Heat Exhaustion: Staying Safe in the Sun</a:t>
            </a:r>
          </a:p>
          <a:p>
            <a:pPr>
              <a:buClrTx/>
              <a:buFont typeface="Wingdings" panose="05000000000000000000" pitchFamily="2" charset="2"/>
              <a:buChar char="q"/>
            </a:pPr>
            <a:r>
              <a:rPr lang="en-US" sz="2400" dirty="0">
                <a:latin typeface="Aptos" panose="020B0004020202020204" pitchFamily="34" charset="0"/>
              </a:rPr>
              <a:t>Swimming Safety: A Vital Reminder</a:t>
            </a:r>
          </a:p>
          <a:p>
            <a:pPr>
              <a:buClrTx/>
              <a:buFont typeface="Wingdings" panose="05000000000000000000" pitchFamily="2" charset="2"/>
              <a:buChar char="q"/>
            </a:pPr>
            <a:r>
              <a:rPr lang="en-US" sz="2400" dirty="0">
                <a:latin typeface="Aptos" panose="020B0004020202020204" pitchFamily="34" charset="0"/>
              </a:rPr>
              <a:t>Pool Chemical Storage: Handling with Care</a:t>
            </a:r>
          </a:p>
          <a:p>
            <a:pPr>
              <a:buClrTx/>
              <a:buFont typeface="Wingdings" panose="05000000000000000000" pitchFamily="2" charset="2"/>
              <a:buChar char="q"/>
            </a:pPr>
            <a:r>
              <a:rPr lang="en-US" sz="2400" dirty="0">
                <a:latin typeface="Aptos" panose="020B0004020202020204" pitchFamily="34" charset="0"/>
              </a:rPr>
              <a:t>Boating Safety: Navigating Safely</a:t>
            </a:r>
          </a:p>
          <a:p>
            <a:pPr>
              <a:buClrTx/>
              <a:buFont typeface="Wingdings" panose="05000000000000000000" pitchFamily="2" charset="2"/>
              <a:buChar char="q"/>
            </a:pPr>
            <a:r>
              <a:rPr lang="en-US" sz="2400" dirty="0">
                <a:latin typeface="Aptos" panose="020B0004020202020204" pitchFamily="34" charset="0"/>
              </a:rPr>
              <a:t>Fireworks Safety:  Celebrate Responsibly</a:t>
            </a:r>
          </a:p>
          <a:p>
            <a:pPr>
              <a:buClrTx/>
              <a:buFont typeface="Wingdings" panose="05000000000000000000" pitchFamily="2" charset="2"/>
              <a:buChar char="q"/>
            </a:pPr>
            <a:endParaRPr lang="en-US" sz="2400" dirty="0">
              <a:latin typeface="Aptos" panose="020B0004020202020204" pitchFamily="34" charset="0"/>
            </a:endParaRPr>
          </a:p>
          <a:p>
            <a:pPr marL="0" indent="0">
              <a:buClrTx/>
              <a:buNone/>
            </a:pPr>
            <a:r>
              <a:rPr lang="en-US" sz="2400" dirty="0">
                <a:latin typeface="Aptos" panose="020B0004020202020204" pitchFamily="34" charset="0"/>
              </a:rPr>
              <a:t>*</a:t>
            </a:r>
            <a:r>
              <a:rPr lang="en-US" sz="2400" i="1" dirty="0">
                <a:latin typeface="Aptos" panose="020B0004020202020204" pitchFamily="34" charset="0"/>
              </a:rPr>
              <a:t>Each topic can be shared as a stand-alone safety tip, or</a:t>
            </a:r>
            <a:br>
              <a:rPr lang="en-US" sz="2400" i="1" dirty="0">
                <a:latin typeface="Aptos" panose="020B0004020202020204" pitchFamily="34" charset="0"/>
              </a:rPr>
            </a:br>
            <a:r>
              <a:rPr lang="en-US" sz="2400" i="1" dirty="0">
                <a:latin typeface="Aptos" panose="020B0004020202020204" pitchFamily="34" charset="0"/>
              </a:rPr>
              <a:t>they could all be shared in one safety session.</a:t>
            </a:r>
            <a:endParaRPr lang="en-US" altLang="en-US" dirty="0">
              <a:latin typeface="Aptos" panose="020B0004020202020204" pitchFamily="34" charset="0"/>
            </a:endParaRPr>
          </a:p>
        </p:txBody>
      </p:sp>
      <p:pic>
        <p:nvPicPr>
          <p:cNvPr id="6" name="Picture 5">
            <a:extLst>
              <a:ext uri="{FF2B5EF4-FFF2-40B4-BE49-F238E27FC236}">
                <a16:creationId xmlns:a16="http://schemas.microsoft.com/office/drawing/2014/main" id="{E69BFD66-783C-BE9D-952A-0B61DC2DE40F}"/>
              </a:ext>
            </a:extLst>
          </p:cNvPr>
          <p:cNvPicPr>
            <a:picLocks noChangeAspect="1"/>
          </p:cNvPicPr>
          <p:nvPr/>
        </p:nvPicPr>
        <p:blipFill rotWithShape="1">
          <a:blip r:embed="rId2"/>
          <a:srcRect t="33808"/>
          <a:stretch/>
        </p:blipFill>
        <p:spPr>
          <a:xfrm>
            <a:off x="7289176" y="1023458"/>
            <a:ext cx="3929249" cy="3834244"/>
          </a:xfrm>
          <a:prstGeom prst="rect">
            <a:avLst/>
          </a:prstGeom>
        </p:spPr>
      </p:pic>
    </p:spTree>
    <p:extLst>
      <p:ext uri="{BB962C8B-B14F-4D97-AF65-F5344CB8AC3E}">
        <p14:creationId xmlns:p14="http://schemas.microsoft.com/office/powerpoint/2010/main" val="2753817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50243-10D8-093F-4D39-8684D1D24A2D}"/>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6B5972F-923A-8556-3F25-7DA7500F92EB}"/>
              </a:ext>
            </a:extLst>
          </p:cNvPr>
          <p:cNvSpPr>
            <a:spLocks noGrp="1"/>
          </p:cNvSpPr>
          <p:nvPr>
            <p:ph idx="1"/>
          </p:nvPr>
        </p:nvSpPr>
        <p:spPr>
          <a:xfrm>
            <a:off x="0" y="578223"/>
            <a:ext cx="12179300" cy="5755341"/>
          </a:xfrm>
        </p:spPr>
        <p:txBody>
          <a:bodyPr>
            <a:normAutofit/>
          </a:bodyPr>
          <a:lstStyle/>
          <a:p>
            <a:pPr marL="0" indent="0">
              <a:buNone/>
            </a:pPr>
            <a:endParaRPr lang="en-US" altLang="en-US" b="1" dirty="0">
              <a:latin typeface="Aptos" panose="020B0004020202020204" pitchFamily="34" charset="0"/>
            </a:endParaRPr>
          </a:p>
          <a:p>
            <a:pPr marL="0" indent="0">
              <a:buNone/>
            </a:pPr>
            <a:endParaRPr lang="en-US" altLang="en-US" dirty="0">
              <a:latin typeface="Aptos" panose="020B0004020202020204" pitchFamily="34" charset="0"/>
            </a:endParaRPr>
          </a:p>
        </p:txBody>
      </p:sp>
      <p:sp>
        <p:nvSpPr>
          <p:cNvPr id="3" name="TextBox 2">
            <a:extLst>
              <a:ext uri="{FF2B5EF4-FFF2-40B4-BE49-F238E27FC236}">
                <a16:creationId xmlns:a16="http://schemas.microsoft.com/office/drawing/2014/main" id="{B8140157-0886-693E-F455-DBA794491F00}"/>
              </a:ext>
            </a:extLst>
          </p:cNvPr>
          <p:cNvSpPr txBox="1"/>
          <p:nvPr/>
        </p:nvSpPr>
        <p:spPr>
          <a:xfrm>
            <a:off x="6602136" y="6407985"/>
            <a:ext cx="5473323" cy="369332"/>
          </a:xfrm>
          <a:prstGeom prst="rect">
            <a:avLst/>
          </a:prstGeom>
          <a:noFill/>
        </p:spPr>
        <p:txBody>
          <a:bodyPr wrap="square">
            <a:spAutoFit/>
          </a:bodyPr>
          <a:lstStyle/>
          <a:p>
            <a:r>
              <a:rPr lang="en-US" sz="1800" b="1" dirty="0">
                <a:solidFill>
                  <a:schemeClr val="bg1"/>
                </a:solidFill>
                <a:latin typeface="Aptos" panose="020B0004020202020204" pitchFamily="34" charset="0"/>
              </a:rPr>
              <a:t>Family Safety: Staying Safe with Summer Activities</a:t>
            </a:r>
            <a:endParaRPr lang="en-US" dirty="0"/>
          </a:p>
        </p:txBody>
      </p:sp>
      <p:sp>
        <p:nvSpPr>
          <p:cNvPr id="23" name="TextBox 22">
            <a:extLst>
              <a:ext uri="{FF2B5EF4-FFF2-40B4-BE49-F238E27FC236}">
                <a16:creationId xmlns:a16="http://schemas.microsoft.com/office/drawing/2014/main" id="{8C04E1C0-0F5B-817C-5E59-C6A802D29FDF}"/>
              </a:ext>
            </a:extLst>
          </p:cNvPr>
          <p:cNvSpPr txBox="1"/>
          <p:nvPr/>
        </p:nvSpPr>
        <p:spPr>
          <a:xfrm>
            <a:off x="5415429" y="-270766"/>
            <a:ext cx="6763871" cy="6678751"/>
          </a:xfrm>
          <a:prstGeom prst="rect">
            <a:avLst/>
          </a:prstGeom>
          <a:noFill/>
        </p:spPr>
        <p:txBody>
          <a:bodyPr wrap="square" rtlCol="0">
            <a:spAutoFit/>
          </a:bodyPr>
          <a:lstStyle/>
          <a:p>
            <a:endParaRPr lang="en-US" dirty="0"/>
          </a:p>
          <a:p>
            <a:endParaRPr lang="en-US" sz="1400" dirty="0">
              <a:latin typeface="Aptos" panose="020B0004020202020204" pitchFamily="34" charset="0"/>
            </a:endParaRPr>
          </a:p>
          <a:p>
            <a:pPr>
              <a:buFont typeface="+mj-lt"/>
              <a:buAutoNum type="arabicPeriod"/>
            </a:pPr>
            <a:r>
              <a:rPr lang="en-US" sz="1400" b="1" dirty="0">
                <a:latin typeface="Aptos" panose="020B0004020202020204" pitchFamily="34" charset="0"/>
              </a:rPr>
              <a:t>Stay Hydrated:</a:t>
            </a:r>
            <a:r>
              <a:rPr lang="en-US" sz="1400" dirty="0">
                <a:latin typeface="Aptos" panose="020B0004020202020204" pitchFamily="34" charset="0"/>
              </a:rPr>
              <a:t> Drink plenty of water before, during, and after activities. Avoid sugary or alcoholic beverages, as they can cause dehydration.</a:t>
            </a:r>
          </a:p>
          <a:p>
            <a:pPr>
              <a:buFont typeface="+mj-lt"/>
              <a:buAutoNum type="arabicPeriod"/>
            </a:pPr>
            <a:endParaRPr lang="en-US" sz="1400" dirty="0">
              <a:latin typeface="Aptos" panose="020B0004020202020204" pitchFamily="34" charset="0"/>
            </a:endParaRPr>
          </a:p>
          <a:p>
            <a:pPr>
              <a:buFont typeface="+mj-lt"/>
              <a:buAutoNum type="arabicPeriod"/>
            </a:pPr>
            <a:r>
              <a:rPr lang="en-US" sz="1400" b="1" dirty="0">
                <a:latin typeface="Aptos" panose="020B0004020202020204" pitchFamily="34" charset="0"/>
              </a:rPr>
              <a:t>Take Breaks:</a:t>
            </a:r>
            <a:r>
              <a:rPr lang="en-US" sz="1400" dirty="0">
                <a:latin typeface="Aptos" panose="020B0004020202020204" pitchFamily="34" charset="0"/>
              </a:rPr>
              <a:t> Schedule regular breaks in a cool or shaded area. Resting allows your body to cool down and recover.</a:t>
            </a:r>
          </a:p>
          <a:p>
            <a:pPr>
              <a:buFont typeface="+mj-lt"/>
              <a:buAutoNum type="arabicPeriod"/>
            </a:pPr>
            <a:endParaRPr lang="en-US" sz="1400" dirty="0">
              <a:latin typeface="Aptos" panose="020B0004020202020204" pitchFamily="34" charset="0"/>
            </a:endParaRPr>
          </a:p>
          <a:p>
            <a:pPr>
              <a:buFont typeface="+mj-lt"/>
              <a:buAutoNum type="arabicPeriod"/>
            </a:pPr>
            <a:r>
              <a:rPr lang="en-US" sz="1400" b="1" dirty="0">
                <a:latin typeface="Aptos" panose="020B0004020202020204" pitchFamily="34" charset="0"/>
              </a:rPr>
              <a:t>Choose Cooler Times:</a:t>
            </a:r>
            <a:r>
              <a:rPr lang="en-US" sz="1400" dirty="0">
                <a:latin typeface="Aptos" panose="020B0004020202020204" pitchFamily="34" charset="0"/>
              </a:rPr>
              <a:t> Plan outdoor activities during the cooler parts of the day, such as early morning or late evening.</a:t>
            </a:r>
          </a:p>
          <a:p>
            <a:pPr>
              <a:buFont typeface="+mj-lt"/>
              <a:buAutoNum type="arabicPeriod"/>
            </a:pPr>
            <a:endParaRPr lang="en-US" sz="1400" dirty="0">
              <a:latin typeface="Aptos" panose="020B0004020202020204" pitchFamily="34" charset="0"/>
            </a:endParaRPr>
          </a:p>
          <a:p>
            <a:pPr>
              <a:buFont typeface="+mj-lt"/>
              <a:buAutoNum type="arabicPeriod"/>
            </a:pPr>
            <a:r>
              <a:rPr lang="en-US" sz="1400" b="1" dirty="0">
                <a:latin typeface="Aptos" panose="020B0004020202020204" pitchFamily="34" charset="0"/>
              </a:rPr>
              <a:t>Wear Appropriate Clothing:</a:t>
            </a:r>
            <a:r>
              <a:rPr lang="en-US" sz="1400" dirty="0">
                <a:latin typeface="Aptos" panose="020B0004020202020204" pitchFamily="34" charset="0"/>
              </a:rPr>
              <a:t> </a:t>
            </a:r>
            <a:r>
              <a:rPr lang="en-US" sz="1400" dirty="0" err="1">
                <a:latin typeface="Aptos" panose="020B0004020202020204" pitchFamily="34" charset="0"/>
              </a:rPr>
              <a:t>Opt</a:t>
            </a:r>
            <a:r>
              <a:rPr lang="en-US" sz="1400" dirty="0">
                <a:latin typeface="Aptos" panose="020B0004020202020204" pitchFamily="34" charset="0"/>
              </a:rPr>
              <a:t> for lightweight, loose-fitting clothing that allows sweat to evaporate. Light colors can also help reflect heat.</a:t>
            </a:r>
          </a:p>
          <a:p>
            <a:pPr>
              <a:buFont typeface="+mj-lt"/>
              <a:buAutoNum type="arabicPeriod"/>
            </a:pPr>
            <a:endParaRPr lang="en-US" sz="1400" dirty="0">
              <a:latin typeface="Aptos" panose="020B0004020202020204" pitchFamily="34" charset="0"/>
            </a:endParaRPr>
          </a:p>
          <a:p>
            <a:pPr>
              <a:buFont typeface="+mj-lt"/>
              <a:buAutoNum type="arabicPeriod"/>
            </a:pPr>
            <a:r>
              <a:rPr lang="en-US" sz="1400" b="1" dirty="0">
                <a:latin typeface="Aptos" panose="020B0004020202020204" pitchFamily="34" charset="0"/>
              </a:rPr>
              <a:t>Know the Warning Signs:</a:t>
            </a:r>
            <a:r>
              <a:rPr lang="en-US" sz="1400" dirty="0">
                <a:latin typeface="Aptos" panose="020B0004020202020204" pitchFamily="34" charset="0"/>
              </a:rPr>
              <a:t> Be aware of the symptoms of heat exhaustion, such as heavy sweating, weakness, dizziness, nausea, and headache.</a:t>
            </a:r>
          </a:p>
          <a:p>
            <a:pPr>
              <a:buFont typeface="+mj-lt"/>
              <a:buAutoNum type="arabicPeriod"/>
            </a:pPr>
            <a:endParaRPr lang="en-US" sz="1400" dirty="0">
              <a:latin typeface="Aptos" panose="020B0004020202020204" pitchFamily="34" charset="0"/>
            </a:endParaRPr>
          </a:p>
          <a:p>
            <a:pPr>
              <a:buFont typeface="+mj-lt"/>
              <a:buAutoNum type="arabicPeriod"/>
            </a:pPr>
            <a:r>
              <a:rPr lang="en-US" sz="1400" b="1" dirty="0">
                <a:latin typeface="Aptos" panose="020B0004020202020204" pitchFamily="34" charset="0"/>
              </a:rPr>
              <a:t>Modify Intensity:</a:t>
            </a:r>
            <a:r>
              <a:rPr lang="en-US" sz="1400" dirty="0">
                <a:latin typeface="Aptos" panose="020B0004020202020204" pitchFamily="34" charset="0"/>
              </a:rPr>
              <a:t> Adjust the intensity of your activities based on the temperature and your fitness level. Don’t push yourself too hard in hot weather.</a:t>
            </a:r>
          </a:p>
          <a:p>
            <a:pPr>
              <a:buFont typeface="+mj-lt"/>
              <a:buAutoNum type="arabicPeriod"/>
            </a:pPr>
            <a:endParaRPr lang="en-US" sz="1400" dirty="0">
              <a:latin typeface="Aptos" panose="020B0004020202020204" pitchFamily="34" charset="0"/>
            </a:endParaRPr>
          </a:p>
          <a:p>
            <a:pPr>
              <a:buFont typeface="+mj-lt"/>
              <a:buAutoNum type="arabicPeriod"/>
            </a:pPr>
            <a:r>
              <a:rPr lang="en-US" sz="1400" b="1" dirty="0">
                <a:latin typeface="Aptos" panose="020B0004020202020204" pitchFamily="34" charset="0"/>
              </a:rPr>
              <a:t>Protect Yourself from the Sun:</a:t>
            </a:r>
            <a:r>
              <a:rPr lang="en-US" sz="1400" dirty="0">
                <a:latin typeface="Aptos" panose="020B0004020202020204" pitchFamily="34" charset="0"/>
              </a:rPr>
              <a:t> Wear a hat and apply sunscreen to prevent sunburn, which can affect your body's ability to cool itself.</a:t>
            </a:r>
          </a:p>
          <a:p>
            <a:pPr>
              <a:buFont typeface="+mj-lt"/>
              <a:buAutoNum type="arabicPeriod"/>
            </a:pPr>
            <a:endParaRPr lang="en-US" sz="1400" dirty="0">
              <a:latin typeface="Aptos" panose="020B0004020202020204" pitchFamily="34" charset="0"/>
            </a:endParaRPr>
          </a:p>
          <a:p>
            <a:pPr>
              <a:buFont typeface="+mj-lt"/>
              <a:buAutoNum type="arabicPeriod"/>
            </a:pPr>
            <a:r>
              <a:rPr lang="en-US" sz="1400" b="1" dirty="0">
                <a:latin typeface="Aptos" panose="020B0004020202020204" pitchFamily="34" charset="0"/>
              </a:rPr>
              <a:t>Monitor Children and Elderly:</a:t>
            </a:r>
            <a:r>
              <a:rPr lang="en-US" sz="1400" dirty="0">
                <a:latin typeface="Aptos" panose="020B0004020202020204" pitchFamily="34" charset="0"/>
              </a:rPr>
              <a:t> Keep an eye on children and older adults who may be more vulnerable to heat-related illnesses.</a:t>
            </a:r>
          </a:p>
          <a:p>
            <a:pPr>
              <a:buFont typeface="+mj-lt"/>
              <a:buAutoNum type="arabicPeriod"/>
            </a:pPr>
            <a:endParaRPr lang="en-US" sz="1400" dirty="0">
              <a:latin typeface="Aptos" panose="020B0004020202020204" pitchFamily="34" charset="0"/>
            </a:endParaRPr>
          </a:p>
          <a:p>
            <a:pPr>
              <a:buFont typeface="+mj-lt"/>
              <a:buAutoNum type="arabicPeriod"/>
            </a:pPr>
            <a:r>
              <a:rPr lang="en-US" sz="1400" b="1" dirty="0">
                <a:latin typeface="Aptos" panose="020B0004020202020204" pitchFamily="34" charset="0"/>
              </a:rPr>
              <a:t>Seek Medical Attention if Needed:</a:t>
            </a:r>
            <a:r>
              <a:rPr lang="en-US" sz="1400" dirty="0">
                <a:latin typeface="Aptos" panose="020B0004020202020204" pitchFamily="34" charset="0"/>
              </a:rPr>
              <a:t> If someone shows signs of severe heat exhaustion (e.g., confusion, fainting, high body temperature), seek medical help immediately.</a:t>
            </a:r>
          </a:p>
          <a:p>
            <a:endParaRPr lang="en-US" dirty="0"/>
          </a:p>
        </p:txBody>
      </p:sp>
      <p:pic>
        <p:nvPicPr>
          <p:cNvPr id="24" name="Picture 23">
            <a:extLst>
              <a:ext uri="{FF2B5EF4-FFF2-40B4-BE49-F238E27FC236}">
                <a16:creationId xmlns:a16="http://schemas.microsoft.com/office/drawing/2014/main" id="{D0F032AD-6C2A-A3B4-53EC-FB5E47589D1C}"/>
              </a:ext>
            </a:extLst>
          </p:cNvPr>
          <p:cNvPicPr>
            <a:picLocks noChangeAspect="1"/>
          </p:cNvPicPr>
          <p:nvPr/>
        </p:nvPicPr>
        <p:blipFill rotWithShape="1">
          <a:blip r:embed="rId3"/>
          <a:srcRect t="1511" b="1763"/>
          <a:stretch/>
        </p:blipFill>
        <p:spPr>
          <a:xfrm>
            <a:off x="416340" y="11438"/>
            <a:ext cx="4572518" cy="6268339"/>
          </a:xfrm>
          <a:prstGeom prst="rect">
            <a:avLst/>
          </a:prstGeom>
        </p:spPr>
      </p:pic>
    </p:spTree>
    <p:extLst>
      <p:ext uri="{BB962C8B-B14F-4D97-AF65-F5344CB8AC3E}">
        <p14:creationId xmlns:p14="http://schemas.microsoft.com/office/powerpoint/2010/main" val="186933960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58F964-E41B-9504-E515-36F236D69472}"/>
              </a:ext>
            </a:extLst>
          </p:cNvPr>
          <p:cNvSpPr txBox="1"/>
          <p:nvPr/>
        </p:nvSpPr>
        <p:spPr>
          <a:xfrm>
            <a:off x="6425968" y="6407985"/>
            <a:ext cx="5649492" cy="369332"/>
          </a:xfrm>
          <a:prstGeom prst="rect">
            <a:avLst/>
          </a:prstGeom>
          <a:noFill/>
        </p:spPr>
        <p:txBody>
          <a:bodyPr wrap="square">
            <a:spAutoFit/>
          </a:bodyPr>
          <a:lstStyle/>
          <a:p>
            <a:r>
              <a:rPr lang="en-US" sz="1800" b="1" dirty="0">
                <a:solidFill>
                  <a:schemeClr val="bg1"/>
                </a:solidFill>
                <a:latin typeface="Aptos" panose="020B0004020202020204" pitchFamily="34" charset="0"/>
              </a:rPr>
              <a:t>Family Safety: Staying Safe with Summer Activities</a:t>
            </a:r>
            <a:endParaRPr lang="en-US" dirty="0"/>
          </a:p>
        </p:txBody>
      </p:sp>
      <p:sp>
        <p:nvSpPr>
          <p:cNvPr id="10" name="TextBox 9">
            <a:extLst>
              <a:ext uri="{FF2B5EF4-FFF2-40B4-BE49-F238E27FC236}">
                <a16:creationId xmlns:a16="http://schemas.microsoft.com/office/drawing/2014/main" id="{80A0E0CE-60D6-78D4-DA5E-2D9398941463}"/>
              </a:ext>
            </a:extLst>
          </p:cNvPr>
          <p:cNvSpPr txBox="1"/>
          <p:nvPr/>
        </p:nvSpPr>
        <p:spPr>
          <a:xfrm>
            <a:off x="168088" y="2502962"/>
            <a:ext cx="4871570" cy="4355038"/>
          </a:xfrm>
          <a:prstGeom prst="rect">
            <a:avLst/>
          </a:prstGeom>
          <a:noFill/>
        </p:spPr>
        <p:txBody>
          <a:bodyPr wrap="square">
            <a:spAutoFit/>
          </a:bodyPr>
          <a:lstStyle/>
          <a:p>
            <a:r>
              <a:rPr lang="en-US" sz="1600" b="1" dirty="0">
                <a:latin typeface="Aptos" panose="020B0004020202020204" pitchFamily="34" charset="0"/>
              </a:rPr>
              <a:t>Did You Know?</a:t>
            </a:r>
          </a:p>
          <a:p>
            <a:endParaRPr lang="en-US" sz="1400" dirty="0">
              <a:latin typeface="Aptos" panose="020B0004020202020204" pitchFamily="34" charset="0"/>
            </a:endParaRPr>
          </a:p>
          <a:p>
            <a:pPr marL="342900" indent="-342900" fontAlgn="ctr">
              <a:spcBef>
                <a:spcPts val="0"/>
              </a:spcBef>
              <a:spcAft>
                <a:spcPts val="0"/>
              </a:spcAft>
              <a:buFont typeface="+mj-lt"/>
              <a:buAutoNum type="arabicPeriod"/>
            </a:pPr>
            <a:r>
              <a:rPr lang="en-US" sz="1400" dirty="0">
                <a:latin typeface="Aptos" panose="020B0004020202020204" pitchFamily="34" charset="0"/>
              </a:rPr>
              <a:t>Every year in the United States there are an estimated:</a:t>
            </a:r>
          </a:p>
          <a:p>
            <a:pPr marL="342900" indent="-342900" fontAlgn="ctr">
              <a:spcBef>
                <a:spcPts val="0"/>
              </a:spcBef>
              <a:spcAft>
                <a:spcPts val="0"/>
              </a:spcAft>
              <a:buFont typeface="+mj-lt"/>
              <a:buAutoNum type="arabicPeriod"/>
            </a:pPr>
            <a:endParaRPr lang="en-US" sz="1400" dirty="0">
              <a:latin typeface="Aptos" panose="020B0004020202020204" pitchFamily="34" charset="0"/>
            </a:endParaRPr>
          </a:p>
          <a:p>
            <a:pPr marL="800100" lvl="2" indent="-342900" fontAlgn="ctr">
              <a:buFont typeface="+mj-lt"/>
              <a:buAutoNum type="alphaLcPeriod"/>
            </a:pPr>
            <a:r>
              <a:rPr lang="en-US" sz="1400" dirty="0">
                <a:latin typeface="Aptos" panose="020B0004020202020204" pitchFamily="34" charset="0"/>
              </a:rPr>
              <a:t>4,000 fatal unintentional drownings - An average of 11 drowning deaths per day.</a:t>
            </a:r>
          </a:p>
          <a:p>
            <a:pPr marL="800100" lvl="2" indent="-342900" fontAlgn="ctr">
              <a:buFont typeface="+mj-lt"/>
              <a:buAutoNum type="alphaLcPeriod"/>
            </a:pPr>
            <a:r>
              <a:rPr lang="en-US" sz="1400" dirty="0">
                <a:latin typeface="Aptos" panose="020B0004020202020204" pitchFamily="34" charset="0"/>
              </a:rPr>
              <a:t>8,000 nonfatal drownings -  Average of 22 nonfatal drownings per day.</a:t>
            </a:r>
          </a:p>
          <a:p>
            <a:pPr marL="228600" marR="0" indent="-228600">
              <a:spcBef>
                <a:spcPts val="0"/>
              </a:spcBef>
              <a:spcAft>
                <a:spcPts val="0"/>
              </a:spcAft>
              <a:buFont typeface="+mj-lt"/>
              <a:buAutoNum type="arabicPeriod"/>
            </a:pPr>
            <a:endParaRPr lang="en-US" sz="1100" dirty="0">
              <a:effectLst/>
              <a:latin typeface="Calibri" panose="020F0502020204030204" pitchFamily="34" charset="0"/>
            </a:endParaRPr>
          </a:p>
          <a:p>
            <a:pPr marL="342900" indent="-342900">
              <a:buFont typeface="+mj-lt"/>
              <a:buAutoNum type="arabicPeriod"/>
            </a:pPr>
            <a:r>
              <a:rPr lang="en-US" sz="1400" b="0" i="0" dirty="0">
                <a:solidFill>
                  <a:srgbClr val="1C1D1F"/>
                </a:solidFill>
                <a:effectLst/>
                <a:highlight>
                  <a:srgbClr val="FFFFFF"/>
                </a:highlight>
                <a:latin typeface="Aptos" panose="020B0004020202020204" pitchFamily="34" charset="0"/>
              </a:rPr>
              <a:t>Drowning is the leading cause of death for children 1 to 4 years old, and the second leading cause of unintentional injury death for children 5 to 14 years old. </a:t>
            </a:r>
          </a:p>
          <a:p>
            <a:pPr marL="342900" indent="-342900">
              <a:buFont typeface="+mj-lt"/>
              <a:buAutoNum type="arabicPeriod"/>
            </a:pPr>
            <a:endParaRPr lang="en-US" sz="1400" b="0" i="0" dirty="0">
              <a:solidFill>
                <a:srgbClr val="1C1D1F"/>
              </a:solidFill>
              <a:effectLst/>
              <a:highlight>
                <a:srgbClr val="FFFFFF"/>
              </a:highlight>
              <a:latin typeface="Aptos" panose="020B0004020202020204" pitchFamily="34" charset="0"/>
            </a:endParaRPr>
          </a:p>
          <a:p>
            <a:pPr marL="342900" indent="-342900">
              <a:buFont typeface="+mj-lt"/>
              <a:buAutoNum type="arabicPeriod"/>
            </a:pPr>
            <a:r>
              <a:rPr lang="en-US" sz="1400" dirty="0">
                <a:solidFill>
                  <a:srgbClr val="1C1D1F"/>
                </a:solidFill>
                <a:highlight>
                  <a:srgbClr val="FFFFFF"/>
                </a:highlight>
                <a:latin typeface="Aptos" panose="020B0004020202020204" pitchFamily="34" charset="0"/>
              </a:rPr>
              <a:t>About 100 people drown from rip currents along U.S. beaches each year, according to the United States Lifesaving Association. And more than 80 percent of beach rescues annually involve rip currents.</a:t>
            </a:r>
          </a:p>
          <a:p>
            <a:pPr marL="342900" indent="-342900">
              <a:buFont typeface="+mj-lt"/>
              <a:buAutoNum type="arabicPeriod"/>
            </a:pPr>
            <a:endParaRPr lang="en-US" sz="1400" b="0" i="0" dirty="0">
              <a:solidFill>
                <a:srgbClr val="1C1D1F"/>
              </a:solidFill>
              <a:effectLst/>
              <a:highlight>
                <a:srgbClr val="FFFFFF"/>
              </a:highlight>
              <a:latin typeface="Aptos" panose="020B0004020202020204" pitchFamily="34" charset="0"/>
            </a:endParaRPr>
          </a:p>
          <a:p>
            <a:pPr marL="342900" indent="-342900">
              <a:buFont typeface="+mj-lt"/>
              <a:buAutoNum type="arabicPeriod"/>
            </a:pPr>
            <a:endParaRPr lang="en-US" sz="1400" b="0" i="0" dirty="0">
              <a:solidFill>
                <a:srgbClr val="1C1D1F"/>
              </a:solidFill>
              <a:effectLst/>
              <a:highlight>
                <a:srgbClr val="FFFFFF"/>
              </a:highlight>
              <a:latin typeface="Aptos" panose="020B0004020202020204" pitchFamily="34" charset="0"/>
            </a:endParaRPr>
          </a:p>
          <a:p>
            <a:endParaRPr lang="en-US" sz="1400" dirty="0">
              <a:latin typeface="Aptos" panose="020B0004020202020204" pitchFamily="34" charset="0"/>
            </a:endParaRPr>
          </a:p>
        </p:txBody>
      </p:sp>
      <p:sp>
        <p:nvSpPr>
          <p:cNvPr id="12" name="TextBox 11">
            <a:extLst>
              <a:ext uri="{FF2B5EF4-FFF2-40B4-BE49-F238E27FC236}">
                <a16:creationId xmlns:a16="http://schemas.microsoft.com/office/drawing/2014/main" id="{61FD4292-9B32-52E3-6AEA-C44F664E1855}"/>
              </a:ext>
            </a:extLst>
          </p:cNvPr>
          <p:cNvSpPr txBox="1"/>
          <p:nvPr/>
        </p:nvSpPr>
        <p:spPr>
          <a:xfrm>
            <a:off x="168088" y="104445"/>
            <a:ext cx="6091516" cy="400110"/>
          </a:xfrm>
          <a:prstGeom prst="rect">
            <a:avLst/>
          </a:prstGeom>
          <a:noFill/>
        </p:spPr>
        <p:txBody>
          <a:bodyPr wrap="square">
            <a:spAutoFit/>
          </a:bodyPr>
          <a:lstStyle/>
          <a:p>
            <a:pPr>
              <a:buClrTx/>
            </a:pPr>
            <a:r>
              <a:rPr lang="en-US" sz="2000" b="1" dirty="0">
                <a:latin typeface="Aptos" panose="020B0004020202020204" pitchFamily="34" charset="0"/>
              </a:rPr>
              <a:t>Swimming Safety: A Vital Reminder</a:t>
            </a:r>
          </a:p>
        </p:txBody>
      </p:sp>
      <p:sp>
        <p:nvSpPr>
          <p:cNvPr id="13" name="TextBox 12">
            <a:extLst>
              <a:ext uri="{FF2B5EF4-FFF2-40B4-BE49-F238E27FC236}">
                <a16:creationId xmlns:a16="http://schemas.microsoft.com/office/drawing/2014/main" id="{8C2DF546-796B-6A6B-F011-BAC0DEFC5AE0}"/>
              </a:ext>
            </a:extLst>
          </p:cNvPr>
          <p:cNvSpPr txBox="1"/>
          <p:nvPr/>
        </p:nvSpPr>
        <p:spPr>
          <a:xfrm>
            <a:off x="5621619" y="517804"/>
            <a:ext cx="6453840" cy="5724644"/>
          </a:xfrm>
          <a:prstGeom prst="rect">
            <a:avLst/>
          </a:prstGeom>
          <a:noFill/>
        </p:spPr>
        <p:txBody>
          <a:bodyPr wrap="square">
            <a:spAutoFit/>
          </a:bodyPr>
          <a:lstStyle/>
          <a:p>
            <a:r>
              <a:rPr lang="en-US" sz="1600" b="1" dirty="0">
                <a:latin typeface="Aptos" panose="020B0004020202020204" pitchFamily="34" charset="0"/>
              </a:rPr>
              <a:t>Tips for Prevention?</a:t>
            </a:r>
          </a:p>
          <a:p>
            <a:pPr marL="342900" indent="-342900">
              <a:buFont typeface="+mj-lt"/>
              <a:buAutoNum type="arabicPeriod"/>
            </a:pPr>
            <a:endParaRPr lang="en-US" sz="1400" dirty="0">
              <a:latin typeface="Aptos" panose="020B0004020202020204" pitchFamily="34" charset="0"/>
            </a:endParaRPr>
          </a:p>
          <a:p>
            <a:pPr marL="342900" indent="-342900">
              <a:buFont typeface="+mj-lt"/>
              <a:buAutoNum type="arabicPeriod"/>
            </a:pPr>
            <a:r>
              <a:rPr lang="en-US" sz="1400" dirty="0">
                <a:effectLst/>
                <a:latin typeface="Aptos" panose="020B0004020202020204" pitchFamily="34" charset="0"/>
              </a:rPr>
              <a:t>Swimming lessons can reduce the risk of drowning. Children who have had swimming lessons still need close and constant supervision when in or around water.</a:t>
            </a:r>
          </a:p>
          <a:p>
            <a:pPr marL="342900" indent="-342900">
              <a:buFont typeface="+mj-lt"/>
              <a:buAutoNum type="arabicPeriod"/>
            </a:pPr>
            <a:endParaRPr lang="en-US" sz="1400" i="0" dirty="0">
              <a:solidFill>
                <a:srgbClr val="1C1D1F"/>
              </a:solidFill>
              <a:effectLst/>
              <a:highlight>
                <a:srgbClr val="FFFFFF"/>
              </a:highlight>
              <a:latin typeface="Aptos" panose="020B0004020202020204" pitchFamily="34" charset="0"/>
            </a:endParaRPr>
          </a:p>
          <a:p>
            <a:pPr marL="342900" indent="-342900">
              <a:buFont typeface="+mj-lt"/>
              <a:buAutoNum type="arabicPeriod"/>
            </a:pPr>
            <a:r>
              <a:rPr lang="en-US" sz="1400" i="0" dirty="0">
                <a:solidFill>
                  <a:srgbClr val="1C1D1F"/>
                </a:solidFill>
                <a:effectLst/>
                <a:highlight>
                  <a:srgbClr val="FFFFFF"/>
                </a:highlight>
                <a:latin typeface="Aptos" panose="020B0004020202020204" pitchFamily="34" charset="0"/>
              </a:rPr>
              <a:t>Home swimming pools need a four-sided fence </a:t>
            </a:r>
            <a:r>
              <a:rPr lang="en-US" sz="1400" b="0" i="0" dirty="0">
                <a:solidFill>
                  <a:srgbClr val="1C1D1F"/>
                </a:solidFill>
                <a:effectLst/>
                <a:highlight>
                  <a:srgbClr val="FFFFFF"/>
                </a:highlight>
                <a:latin typeface="Aptos" panose="020B0004020202020204" pitchFamily="34" charset="0"/>
              </a:rPr>
              <a:t>at least four feet high with self-closing/latching gate that fully encloses the pool and separates it from the house. The fence needs a. </a:t>
            </a:r>
          </a:p>
          <a:p>
            <a:pPr marL="342900" indent="-342900">
              <a:buFont typeface="+mj-lt"/>
              <a:buAutoNum type="arabicPeriod"/>
            </a:pPr>
            <a:endParaRPr lang="en-US" sz="1400" dirty="0">
              <a:latin typeface="Aptos" panose="020B0004020202020204" pitchFamily="34" charset="0"/>
            </a:endParaRPr>
          </a:p>
          <a:p>
            <a:pPr marL="342900" indent="-342900">
              <a:buFont typeface="+mj-lt"/>
              <a:buAutoNum type="arabicPeriod"/>
            </a:pPr>
            <a:r>
              <a:rPr lang="en-US" sz="1400" i="0" dirty="0">
                <a:solidFill>
                  <a:srgbClr val="1C1D1F"/>
                </a:solidFill>
                <a:effectLst/>
                <a:highlight>
                  <a:srgbClr val="FFFFFF"/>
                </a:highlight>
                <a:latin typeface="Aptos" panose="020B0004020202020204" pitchFamily="34" charset="0"/>
              </a:rPr>
              <a:t>"Floaties," arm bands, or water wings do not prevent children from drowning and </a:t>
            </a:r>
            <a:r>
              <a:rPr lang="en-US" sz="1400" b="0" i="0" dirty="0">
                <a:solidFill>
                  <a:srgbClr val="1C1D1F"/>
                </a:solidFill>
                <a:effectLst/>
                <a:highlight>
                  <a:srgbClr val="FFFFFF"/>
                </a:highlight>
                <a:latin typeface="Aptos" panose="020B0004020202020204" pitchFamily="34" charset="0"/>
              </a:rPr>
              <a:t>can easily slip off, especially when kids jump into the water. A U.S. Coast Guard-approved life jacket is more protective.</a:t>
            </a:r>
          </a:p>
          <a:p>
            <a:pPr marL="342900" indent="-342900">
              <a:buFont typeface="+mj-lt"/>
              <a:buAutoNum type="arabicPeriod"/>
            </a:pPr>
            <a:endParaRPr lang="en-US" sz="1400" b="0" i="0" dirty="0">
              <a:solidFill>
                <a:srgbClr val="1C1D1F"/>
              </a:solidFill>
              <a:effectLst/>
              <a:highlight>
                <a:srgbClr val="FFFFFF"/>
              </a:highlight>
              <a:latin typeface="Aptos" panose="020B0004020202020204" pitchFamily="34" charset="0"/>
            </a:endParaRPr>
          </a:p>
          <a:p>
            <a:pPr marL="342900" indent="-342900">
              <a:buFont typeface="+mj-lt"/>
              <a:buAutoNum type="arabicPeriod"/>
            </a:pPr>
            <a:r>
              <a:rPr lang="en-US" sz="1400" dirty="0">
                <a:effectLst/>
                <a:latin typeface="Aptos" panose="020B0004020202020204" pitchFamily="34" charset="0"/>
              </a:rPr>
              <a:t>These actions will help your family avoid emergencies – and help you respond if an emergency occurs: </a:t>
            </a:r>
          </a:p>
          <a:p>
            <a:pPr marL="800100" lvl="1" indent="-342900">
              <a:buFont typeface="+mj-lt"/>
              <a:buAutoNum type="alphaLcPeriod"/>
            </a:pPr>
            <a:r>
              <a:rPr lang="en-US" sz="1400" dirty="0">
                <a:effectLst/>
                <a:latin typeface="Aptos" panose="020B0004020202020204" pitchFamily="34" charset="0"/>
              </a:rPr>
              <a:t>Paying close attention to children or weak swimmers you are supervising in or near water.</a:t>
            </a:r>
          </a:p>
          <a:p>
            <a:pPr marL="800100" lvl="1" indent="-342900">
              <a:buFont typeface="+mj-lt"/>
              <a:buAutoNum type="alphaLcPeriod"/>
            </a:pPr>
            <a:r>
              <a:rPr lang="en-US" sz="1400" dirty="0">
                <a:effectLst/>
                <a:latin typeface="Aptos" panose="020B0004020202020204" pitchFamily="34" charset="0"/>
              </a:rPr>
              <a:t>Knowing the signs that someone is drowning.</a:t>
            </a:r>
          </a:p>
          <a:p>
            <a:pPr marL="800100" lvl="1" indent="-342900">
              <a:buFont typeface="+mj-lt"/>
              <a:buAutoNum type="alphaLcPeriod"/>
            </a:pPr>
            <a:r>
              <a:rPr lang="en-US" sz="1400" dirty="0">
                <a:effectLst/>
                <a:latin typeface="Aptos" panose="020B0004020202020204" pitchFamily="34" charset="0"/>
              </a:rPr>
              <a:t>Knowing ways to safely assist a drowning person</a:t>
            </a:r>
          </a:p>
          <a:p>
            <a:pPr marL="800100" lvl="1" indent="-342900">
              <a:buFont typeface="+mj-lt"/>
              <a:buAutoNum type="alphaLcPeriod"/>
            </a:pPr>
            <a:r>
              <a:rPr lang="en-US" sz="1400" dirty="0">
                <a:effectLst/>
                <a:latin typeface="Aptos" panose="020B0004020202020204" pitchFamily="34" charset="0"/>
              </a:rPr>
              <a:t>Knowing CPR and first aid</a:t>
            </a:r>
          </a:p>
          <a:p>
            <a:endParaRPr lang="en-US" sz="1400" b="0" i="0" dirty="0">
              <a:solidFill>
                <a:srgbClr val="1C1D1F"/>
              </a:solidFill>
              <a:effectLst/>
              <a:highlight>
                <a:srgbClr val="FFFFFF"/>
              </a:highlight>
              <a:latin typeface="Aptos" panose="020B0004020202020204" pitchFamily="34" charset="0"/>
            </a:endParaRPr>
          </a:p>
          <a:p>
            <a:endParaRPr lang="en-US" sz="1400" b="0" i="0" dirty="0">
              <a:solidFill>
                <a:srgbClr val="1C1D1F"/>
              </a:solidFill>
              <a:effectLst/>
              <a:highlight>
                <a:srgbClr val="FFFFFF"/>
              </a:highlight>
              <a:latin typeface="Aptos" panose="020B0004020202020204" pitchFamily="34" charset="0"/>
            </a:endParaRPr>
          </a:p>
          <a:p>
            <a:r>
              <a:rPr lang="en-US" sz="1400" dirty="0">
                <a:solidFill>
                  <a:srgbClr val="1C1D1F"/>
                </a:solidFill>
                <a:highlight>
                  <a:srgbClr val="FFFFFF"/>
                </a:highlight>
                <a:latin typeface="Aptos" panose="020B0004020202020204" pitchFamily="34" charset="0"/>
              </a:rPr>
              <a:t>More Helpful Info:</a:t>
            </a:r>
            <a:endParaRPr lang="en-US" sz="1400" b="0" i="0" dirty="0">
              <a:solidFill>
                <a:srgbClr val="1C1D1F"/>
              </a:solidFill>
              <a:effectLst/>
              <a:highlight>
                <a:srgbClr val="FFFFFF"/>
              </a:highlight>
              <a:latin typeface="Aptos" panose="020B0004020202020204" pitchFamily="34" charset="0"/>
            </a:endParaRPr>
          </a:p>
          <a:p>
            <a:r>
              <a:rPr lang="en-US" sz="1400" dirty="0">
                <a:solidFill>
                  <a:srgbClr val="59BE91"/>
                </a:solidFill>
                <a:hlinkClick r:id="rId3">
                  <a:extLst>
                    <a:ext uri="{A12FA001-AC4F-418D-AE19-62706E023703}">
                      <ahyp:hlinkClr xmlns:ahyp="http://schemas.microsoft.com/office/drawing/2018/hyperlinkcolor" val="tx"/>
                    </a:ext>
                  </a:extLst>
                </a:hlinkClick>
              </a:rPr>
              <a:t>Water Safety for Parents and Caregivers (redcross.org)</a:t>
            </a:r>
            <a:endParaRPr lang="en-US" sz="1400" b="0" i="0" dirty="0">
              <a:solidFill>
                <a:srgbClr val="1C1D1F"/>
              </a:solidFill>
              <a:effectLst/>
              <a:highlight>
                <a:srgbClr val="FFFFFF"/>
              </a:highlight>
              <a:latin typeface="Aptos" panose="020B0004020202020204" pitchFamily="34" charset="0"/>
            </a:endParaRPr>
          </a:p>
        </p:txBody>
      </p:sp>
      <p:pic>
        <p:nvPicPr>
          <p:cNvPr id="19" name="Picture 18">
            <a:extLst>
              <a:ext uri="{FF2B5EF4-FFF2-40B4-BE49-F238E27FC236}">
                <a16:creationId xmlns:a16="http://schemas.microsoft.com/office/drawing/2014/main" id="{D9E33143-696C-A42C-22B5-CF521698663C}"/>
              </a:ext>
            </a:extLst>
          </p:cNvPr>
          <p:cNvPicPr>
            <a:picLocks noChangeAspect="1"/>
          </p:cNvPicPr>
          <p:nvPr/>
        </p:nvPicPr>
        <p:blipFill>
          <a:blip r:embed="rId4"/>
          <a:stretch>
            <a:fillRect/>
          </a:stretch>
        </p:blipFill>
        <p:spPr>
          <a:xfrm>
            <a:off x="170229" y="640033"/>
            <a:ext cx="4660427" cy="1689605"/>
          </a:xfrm>
          <a:prstGeom prst="rect">
            <a:avLst/>
          </a:prstGeom>
        </p:spPr>
      </p:pic>
    </p:spTree>
    <p:extLst>
      <p:ext uri="{BB962C8B-B14F-4D97-AF65-F5344CB8AC3E}">
        <p14:creationId xmlns:p14="http://schemas.microsoft.com/office/powerpoint/2010/main" val="781187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A1AA2C-70CF-5C67-D7AB-AB449F6575C6}"/>
              </a:ext>
            </a:extLst>
          </p:cNvPr>
          <p:cNvSpPr txBox="1"/>
          <p:nvPr/>
        </p:nvSpPr>
        <p:spPr>
          <a:xfrm>
            <a:off x="6652470" y="6407985"/>
            <a:ext cx="5422989" cy="369332"/>
          </a:xfrm>
          <a:prstGeom prst="rect">
            <a:avLst/>
          </a:prstGeom>
          <a:noFill/>
        </p:spPr>
        <p:txBody>
          <a:bodyPr wrap="square">
            <a:spAutoFit/>
          </a:bodyPr>
          <a:lstStyle/>
          <a:p>
            <a:r>
              <a:rPr lang="en-US" sz="1800" b="1" dirty="0">
                <a:solidFill>
                  <a:schemeClr val="bg1"/>
                </a:solidFill>
                <a:latin typeface="Aptos" panose="020B0004020202020204" pitchFamily="34" charset="0"/>
              </a:rPr>
              <a:t>Family Safety: Staying Safe with Summer Activities</a:t>
            </a:r>
            <a:endParaRPr lang="en-US" dirty="0"/>
          </a:p>
        </p:txBody>
      </p:sp>
      <p:sp>
        <p:nvSpPr>
          <p:cNvPr id="9" name="TextBox 8">
            <a:extLst>
              <a:ext uri="{FF2B5EF4-FFF2-40B4-BE49-F238E27FC236}">
                <a16:creationId xmlns:a16="http://schemas.microsoft.com/office/drawing/2014/main" id="{0BDD2E3B-BAE4-768E-0BD9-5F1564B41F75}"/>
              </a:ext>
            </a:extLst>
          </p:cNvPr>
          <p:cNvSpPr txBox="1"/>
          <p:nvPr/>
        </p:nvSpPr>
        <p:spPr>
          <a:xfrm>
            <a:off x="255492" y="117892"/>
            <a:ext cx="6091516" cy="400110"/>
          </a:xfrm>
          <a:prstGeom prst="rect">
            <a:avLst/>
          </a:prstGeom>
          <a:noFill/>
        </p:spPr>
        <p:txBody>
          <a:bodyPr wrap="square">
            <a:spAutoFit/>
          </a:bodyPr>
          <a:lstStyle/>
          <a:p>
            <a:pPr>
              <a:buClrTx/>
            </a:pPr>
            <a:r>
              <a:rPr lang="en-US" sz="2000" b="1" dirty="0">
                <a:latin typeface="Aptos" panose="020B0004020202020204" pitchFamily="34" charset="0"/>
              </a:rPr>
              <a:t>Pool Chemical Storage: Handling with Care</a:t>
            </a:r>
          </a:p>
        </p:txBody>
      </p:sp>
      <p:sp>
        <p:nvSpPr>
          <p:cNvPr id="13" name="TextBox 12">
            <a:extLst>
              <a:ext uri="{FF2B5EF4-FFF2-40B4-BE49-F238E27FC236}">
                <a16:creationId xmlns:a16="http://schemas.microsoft.com/office/drawing/2014/main" id="{E91A7D64-4101-7C13-1FD5-B4791BBA6BB5}"/>
              </a:ext>
            </a:extLst>
          </p:cNvPr>
          <p:cNvSpPr txBox="1"/>
          <p:nvPr/>
        </p:nvSpPr>
        <p:spPr>
          <a:xfrm>
            <a:off x="255492" y="555513"/>
            <a:ext cx="11517406" cy="4616648"/>
          </a:xfrm>
          <a:prstGeom prst="rect">
            <a:avLst/>
          </a:prstGeom>
          <a:noFill/>
        </p:spPr>
        <p:txBody>
          <a:bodyPr wrap="square">
            <a:spAutoFit/>
          </a:bodyPr>
          <a:lstStyle/>
          <a:p>
            <a:r>
              <a:rPr lang="en-US" sz="1400" i="1" dirty="0"/>
              <a:t>When storing pool chemicals, it's crucial to be aware of how different chemicals can interact and the potential hazards that may arise, especially when they are stacked or stored in close proximity. Here are some specific tips regarding stacking pool chemicals and what can happen if not done properly:</a:t>
            </a:r>
          </a:p>
          <a:p>
            <a:endParaRPr lang="en-US" sz="1400" dirty="0">
              <a:latin typeface="Aptos" panose="020B0004020202020204" pitchFamily="34" charset="0"/>
            </a:endParaRPr>
          </a:p>
          <a:p>
            <a:pPr marL="342900" indent="-342900">
              <a:buFont typeface="+mj-lt"/>
              <a:buAutoNum type="arabicPeriod"/>
            </a:pPr>
            <a:r>
              <a:rPr lang="en-US" sz="1400" dirty="0">
                <a:latin typeface="Aptos" panose="020B0004020202020204" pitchFamily="34" charset="0"/>
              </a:rPr>
              <a:t>Read the Labels for each chemical you use.</a:t>
            </a:r>
          </a:p>
          <a:p>
            <a:pPr marL="342900" indent="-342900">
              <a:buFont typeface="+mj-lt"/>
              <a:buAutoNum type="arabicPeriod"/>
            </a:pPr>
            <a:r>
              <a:rPr lang="en-US" sz="1400" dirty="0">
                <a:latin typeface="Aptos" panose="020B0004020202020204" pitchFamily="34" charset="0"/>
              </a:rPr>
              <a:t>Ensure all chemical containers are tightly sealed when not in use to prevent leaks and contamination.</a:t>
            </a:r>
          </a:p>
          <a:p>
            <a:pPr marL="342900" indent="-342900">
              <a:buFont typeface="+mj-lt"/>
              <a:buAutoNum type="arabicPeriod"/>
            </a:pPr>
            <a:r>
              <a:rPr lang="en-US" sz="1400" dirty="0">
                <a:latin typeface="Aptos" panose="020B0004020202020204" pitchFamily="34" charset="0"/>
              </a:rPr>
              <a:t>Pool chemicals should be stored in a cool, dry, and well-ventilated area. Avoid storing them in direct sunlight or near heat sources, as heat can cause chemicals to degrade or react dangerously.</a:t>
            </a:r>
          </a:p>
          <a:p>
            <a:pPr marL="342900" indent="-342900">
              <a:buFont typeface="+mj-lt"/>
              <a:buAutoNum type="arabicPeriod"/>
            </a:pPr>
            <a:r>
              <a:rPr lang="en-US" sz="1400" dirty="0">
                <a:latin typeface="Aptos" panose="020B0004020202020204" pitchFamily="34" charset="0"/>
              </a:rPr>
              <a:t>Store different types of chemicals separately and organize them in a way that prevents accidental mixing. Chemicals should ideally be stored in their original containers.</a:t>
            </a:r>
          </a:p>
          <a:p>
            <a:pPr marL="342900" indent="-342900">
              <a:buFont typeface="+mj-lt"/>
              <a:buAutoNum type="arabicPeriod"/>
            </a:pPr>
            <a:r>
              <a:rPr lang="en-US" sz="1400" dirty="0">
                <a:latin typeface="Aptos" panose="020B0004020202020204" pitchFamily="34" charset="0"/>
              </a:rPr>
              <a:t>Use Proper Containers and ensure they is clean, dry, and compatible with the chemical. Avoid using food containers or containers that previously held other substances.</a:t>
            </a:r>
          </a:p>
          <a:p>
            <a:pPr marL="342900" indent="-342900">
              <a:buFont typeface="+mj-lt"/>
              <a:buAutoNum type="arabicPeriod"/>
            </a:pPr>
            <a:r>
              <a:rPr lang="en-US" sz="1400" dirty="0">
                <a:latin typeface="Aptos" panose="020B0004020202020204" pitchFamily="34" charset="0"/>
              </a:rPr>
              <a:t>Store pool chemicals away from any water source, including pools, sinks, or outdoor water features, to prevent accidental contamination or reactions.</a:t>
            </a:r>
          </a:p>
          <a:p>
            <a:pPr marL="342900" indent="-342900">
              <a:buFont typeface="+mj-lt"/>
              <a:buAutoNum type="arabicPeriod"/>
            </a:pPr>
            <a:r>
              <a:rPr lang="en-US" sz="1400" dirty="0">
                <a:latin typeface="Aptos" panose="020B0004020202020204" pitchFamily="34" charset="0"/>
              </a:rPr>
              <a:t>Wear appropriate protective gear (gloves, goggles, mask) when handling pool chemicals to protect yourself from exposure.</a:t>
            </a:r>
          </a:p>
          <a:p>
            <a:pPr marL="342900" indent="-342900">
              <a:buFont typeface="+mj-lt"/>
              <a:buAutoNum type="arabicPeriod"/>
            </a:pPr>
            <a:r>
              <a:rPr lang="en-US" sz="1400" dirty="0">
                <a:latin typeface="Aptos" panose="020B0004020202020204" pitchFamily="34" charset="0"/>
              </a:rPr>
              <a:t>Have a first aid kit nearby and know how to respond to chemical spills or accidents. Keep emergency contact numbers readily available.</a:t>
            </a:r>
          </a:p>
          <a:p>
            <a:pPr marL="342900" indent="-342900">
              <a:buFont typeface="+mj-lt"/>
              <a:buAutoNum type="arabicPeriod"/>
            </a:pPr>
            <a:r>
              <a:rPr lang="en-US" sz="1400" dirty="0">
                <a:latin typeface="Aptos" panose="020B0004020202020204" pitchFamily="34" charset="0"/>
              </a:rPr>
              <a:t>Follow local guidelines for disposing of expired or unused pool chemicals. Do not dispose of them in drains, toilets, or outdoor areas where they can contaminate soil or water sources.</a:t>
            </a:r>
          </a:p>
          <a:p>
            <a:pPr marL="342900" indent="-342900">
              <a:buFont typeface="+mj-lt"/>
              <a:buAutoNum type="arabicPeriod"/>
            </a:pPr>
            <a:r>
              <a:rPr lang="en-US" sz="1400" dirty="0">
                <a:latin typeface="Aptos" panose="020B0004020202020204" pitchFamily="34" charset="0"/>
              </a:rPr>
              <a:t>If you have children or pets, ensure pool chemicals are stored in a secure location that is out of their reach. Consider using a locked cabinet or storage container.</a:t>
            </a:r>
          </a:p>
          <a:p>
            <a:endParaRPr lang="en-US" sz="1400" dirty="0">
              <a:latin typeface="Aptos" panose="020B0004020202020204" pitchFamily="34" charset="0"/>
            </a:endParaRPr>
          </a:p>
        </p:txBody>
      </p:sp>
      <p:pic>
        <p:nvPicPr>
          <p:cNvPr id="15" name="Picture 14">
            <a:extLst>
              <a:ext uri="{FF2B5EF4-FFF2-40B4-BE49-F238E27FC236}">
                <a16:creationId xmlns:a16="http://schemas.microsoft.com/office/drawing/2014/main" id="{3BD8B662-C118-41DE-4F59-93BA0EE7AEBE}"/>
              </a:ext>
            </a:extLst>
          </p:cNvPr>
          <p:cNvPicPr>
            <a:picLocks noChangeAspect="1"/>
          </p:cNvPicPr>
          <p:nvPr/>
        </p:nvPicPr>
        <p:blipFill>
          <a:blip r:embed="rId3"/>
          <a:stretch>
            <a:fillRect/>
          </a:stretch>
        </p:blipFill>
        <p:spPr>
          <a:xfrm>
            <a:off x="8648422" y="4697331"/>
            <a:ext cx="3275386" cy="1605156"/>
          </a:xfrm>
          <a:prstGeom prst="rect">
            <a:avLst/>
          </a:prstGeom>
        </p:spPr>
      </p:pic>
    </p:spTree>
    <p:extLst>
      <p:ext uri="{BB962C8B-B14F-4D97-AF65-F5344CB8AC3E}">
        <p14:creationId xmlns:p14="http://schemas.microsoft.com/office/powerpoint/2010/main" val="4166022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58F964-E41B-9504-E515-36F236D69472}"/>
              </a:ext>
            </a:extLst>
          </p:cNvPr>
          <p:cNvSpPr txBox="1"/>
          <p:nvPr/>
        </p:nvSpPr>
        <p:spPr>
          <a:xfrm>
            <a:off x="6602136" y="6407985"/>
            <a:ext cx="5473323" cy="369332"/>
          </a:xfrm>
          <a:prstGeom prst="rect">
            <a:avLst/>
          </a:prstGeom>
          <a:noFill/>
        </p:spPr>
        <p:txBody>
          <a:bodyPr wrap="square">
            <a:spAutoFit/>
          </a:bodyPr>
          <a:lstStyle/>
          <a:p>
            <a:r>
              <a:rPr lang="en-US" sz="1800" b="1" dirty="0">
                <a:solidFill>
                  <a:schemeClr val="bg1"/>
                </a:solidFill>
                <a:latin typeface="Aptos" panose="020B0004020202020204" pitchFamily="34" charset="0"/>
              </a:rPr>
              <a:t>Family Safety: Staying Safe with Summer Activities</a:t>
            </a:r>
            <a:endParaRPr lang="en-US" dirty="0"/>
          </a:p>
        </p:txBody>
      </p:sp>
      <p:sp>
        <p:nvSpPr>
          <p:cNvPr id="12" name="TextBox 11">
            <a:extLst>
              <a:ext uri="{FF2B5EF4-FFF2-40B4-BE49-F238E27FC236}">
                <a16:creationId xmlns:a16="http://schemas.microsoft.com/office/drawing/2014/main" id="{61FD4292-9B32-52E3-6AEA-C44F664E1855}"/>
              </a:ext>
            </a:extLst>
          </p:cNvPr>
          <p:cNvSpPr txBox="1"/>
          <p:nvPr/>
        </p:nvSpPr>
        <p:spPr>
          <a:xfrm>
            <a:off x="168088" y="90815"/>
            <a:ext cx="6091516" cy="400110"/>
          </a:xfrm>
          <a:prstGeom prst="rect">
            <a:avLst/>
          </a:prstGeom>
          <a:noFill/>
        </p:spPr>
        <p:txBody>
          <a:bodyPr wrap="square">
            <a:spAutoFit/>
          </a:bodyPr>
          <a:lstStyle/>
          <a:p>
            <a:pPr>
              <a:buClrTx/>
            </a:pPr>
            <a:r>
              <a:rPr lang="en-US" sz="2000" b="1" dirty="0">
                <a:latin typeface="Aptos" panose="020B0004020202020204" pitchFamily="34" charset="0"/>
              </a:rPr>
              <a:t>Boating Safety: Navigating Safely</a:t>
            </a:r>
          </a:p>
        </p:txBody>
      </p:sp>
      <p:sp>
        <p:nvSpPr>
          <p:cNvPr id="15" name="AutoShape 7">
            <a:extLst>
              <a:ext uri="{FF2B5EF4-FFF2-40B4-BE49-F238E27FC236}">
                <a16:creationId xmlns:a16="http://schemas.microsoft.com/office/drawing/2014/main" id="{75467FAE-1AD3-ACDF-BD81-10BCDC7D3ACC}"/>
              </a:ext>
            </a:extLst>
          </p:cNvPr>
          <p:cNvSpPr>
            <a:spLocks noChangeAspect="1" noChangeArrowheads="1"/>
          </p:cNvSpPr>
          <p:nvPr/>
        </p:nvSpPr>
        <p:spPr bwMode="auto">
          <a:xfrm>
            <a:off x="5937250" y="3276600"/>
            <a:ext cx="1677148" cy="16771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TextBox 27">
            <a:extLst>
              <a:ext uri="{FF2B5EF4-FFF2-40B4-BE49-F238E27FC236}">
                <a16:creationId xmlns:a16="http://schemas.microsoft.com/office/drawing/2014/main" id="{A83EB3EA-0E6E-7D62-7775-C0AC0AC5C333}"/>
              </a:ext>
            </a:extLst>
          </p:cNvPr>
          <p:cNvSpPr txBox="1"/>
          <p:nvPr/>
        </p:nvSpPr>
        <p:spPr>
          <a:xfrm>
            <a:off x="168088" y="1368384"/>
            <a:ext cx="3902360" cy="3816429"/>
          </a:xfrm>
          <a:prstGeom prst="rect">
            <a:avLst/>
          </a:prstGeom>
          <a:noFill/>
        </p:spPr>
        <p:txBody>
          <a:bodyPr wrap="square">
            <a:spAutoFit/>
          </a:bodyPr>
          <a:lstStyle/>
          <a:p>
            <a:r>
              <a:rPr lang="en-US" sz="1600" b="1" dirty="0">
                <a:latin typeface="Aptos" panose="020B0004020202020204" pitchFamily="34" charset="0"/>
              </a:rPr>
              <a:t>Did You Know?</a:t>
            </a:r>
          </a:p>
          <a:p>
            <a:endParaRPr lang="en-US" sz="1400" b="1" dirty="0">
              <a:latin typeface="Aptos" panose="020B0004020202020204" pitchFamily="34" charset="0"/>
            </a:endParaRPr>
          </a:p>
          <a:p>
            <a:r>
              <a:rPr lang="en-US" sz="1400" dirty="0">
                <a:latin typeface="Aptos" panose="020B0004020202020204" pitchFamily="34" charset="0"/>
              </a:rPr>
              <a:t>Thousands of boating accidents occur each year, resulting in injuries and fatalities. It's crucial to be aware of the risks and prioritize safety.</a:t>
            </a:r>
          </a:p>
          <a:p>
            <a:pPr marL="342900" indent="-342900">
              <a:buFont typeface="Arial" panose="020B0604020202020204" pitchFamily="34" charset="0"/>
              <a:buChar char="•"/>
            </a:pPr>
            <a:endParaRPr lang="en-US" sz="1400" b="1" dirty="0">
              <a:latin typeface="Aptos" panose="020B0004020202020204" pitchFamily="34" charset="0"/>
            </a:endParaRPr>
          </a:p>
          <a:p>
            <a:pPr marL="342900" indent="-342900">
              <a:buFont typeface="Arial" panose="020B0604020202020204" pitchFamily="34" charset="0"/>
              <a:buChar char="•"/>
            </a:pPr>
            <a:r>
              <a:rPr lang="en-US" sz="1400" b="1" dirty="0">
                <a:latin typeface="Aptos" panose="020B0004020202020204" pitchFamily="34" charset="0"/>
              </a:rPr>
              <a:t>Fatalities:  </a:t>
            </a:r>
            <a:r>
              <a:rPr lang="en-US" sz="1400" dirty="0">
                <a:latin typeface="Aptos" panose="020B0004020202020204" pitchFamily="34" charset="0"/>
              </a:rPr>
              <a:t>An average of 600 boating fatalities occur each year in the United States.</a:t>
            </a:r>
          </a:p>
          <a:p>
            <a:pPr marL="342900" indent="-342900">
              <a:buFont typeface="Arial" panose="020B0604020202020204" pitchFamily="34" charset="0"/>
              <a:buChar char="•"/>
            </a:pPr>
            <a:endParaRPr lang="en-US" sz="1400" dirty="0">
              <a:latin typeface="Aptos" panose="020B0004020202020204" pitchFamily="34" charset="0"/>
            </a:endParaRPr>
          </a:p>
          <a:p>
            <a:pPr marL="342900" indent="-342900">
              <a:buFont typeface="Arial" panose="020B0604020202020204" pitchFamily="34" charset="0"/>
              <a:buChar char="•"/>
            </a:pPr>
            <a:r>
              <a:rPr lang="en-US" sz="1400" b="1" dirty="0">
                <a:latin typeface="Aptos" panose="020B0004020202020204" pitchFamily="34" charset="0"/>
              </a:rPr>
              <a:t>Injuries:  </a:t>
            </a:r>
            <a:r>
              <a:rPr lang="en-US" sz="1400" dirty="0">
                <a:latin typeface="Aptos" panose="020B0004020202020204" pitchFamily="34" charset="0"/>
              </a:rPr>
              <a:t>Thousands more are injured in boating accidents each year.</a:t>
            </a:r>
          </a:p>
          <a:p>
            <a:pPr marL="342900" indent="-342900">
              <a:buFont typeface="Arial" panose="020B0604020202020204" pitchFamily="34" charset="0"/>
              <a:buChar char="•"/>
            </a:pPr>
            <a:endParaRPr lang="en-US" sz="1400" dirty="0">
              <a:latin typeface="Aptos" panose="020B0004020202020204" pitchFamily="34" charset="0"/>
            </a:endParaRPr>
          </a:p>
          <a:p>
            <a:pPr marL="342900" indent="-342900">
              <a:buFont typeface="Arial" panose="020B0604020202020204" pitchFamily="34" charset="0"/>
              <a:buChar char="•"/>
            </a:pPr>
            <a:r>
              <a:rPr lang="en-US" sz="1400" b="1" dirty="0">
                <a:latin typeface="Aptos" panose="020B0004020202020204" pitchFamily="34" charset="0"/>
              </a:rPr>
              <a:t>Alcohol:  </a:t>
            </a:r>
            <a:r>
              <a:rPr lang="en-US" sz="1400" dirty="0">
                <a:latin typeface="Aptos" panose="020B0004020202020204" pitchFamily="34" charset="0"/>
              </a:rPr>
              <a:t>Alcohol is a major contributing factor in many boating accidents</a:t>
            </a:r>
          </a:p>
          <a:p>
            <a:pPr marL="342900" indent="-342900">
              <a:buFont typeface="Arial" panose="020B0604020202020204" pitchFamily="34" charset="0"/>
              <a:buChar char="•"/>
            </a:pPr>
            <a:endParaRPr lang="en-US" dirty="0"/>
          </a:p>
        </p:txBody>
      </p:sp>
      <p:pic>
        <p:nvPicPr>
          <p:cNvPr id="36" name="Picture 35">
            <a:extLst>
              <a:ext uri="{FF2B5EF4-FFF2-40B4-BE49-F238E27FC236}">
                <a16:creationId xmlns:a16="http://schemas.microsoft.com/office/drawing/2014/main" id="{22ED42C7-70BB-BBC8-28FD-A8FA3C43A42D}"/>
              </a:ext>
            </a:extLst>
          </p:cNvPr>
          <p:cNvPicPr>
            <a:picLocks noChangeAspect="1"/>
          </p:cNvPicPr>
          <p:nvPr/>
        </p:nvPicPr>
        <p:blipFill>
          <a:blip r:embed="rId3"/>
          <a:stretch>
            <a:fillRect/>
          </a:stretch>
        </p:blipFill>
        <p:spPr>
          <a:xfrm>
            <a:off x="4351759" y="90815"/>
            <a:ext cx="2773281" cy="6067938"/>
          </a:xfrm>
          <a:prstGeom prst="rect">
            <a:avLst/>
          </a:prstGeom>
        </p:spPr>
      </p:pic>
      <p:sp>
        <p:nvSpPr>
          <p:cNvPr id="38" name="TextBox 37">
            <a:extLst>
              <a:ext uri="{FF2B5EF4-FFF2-40B4-BE49-F238E27FC236}">
                <a16:creationId xmlns:a16="http://schemas.microsoft.com/office/drawing/2014/main" id="{3CBC86D1-E665-22C0-0DC9-8C58F944231F}"/>
              </a:ext>
            </a:extLst>
          </p:cNvPr>
          <p:cNvSpPr txBox="1"/>
          <p:nvPr/>
        </p:nvSpPr>
        <p:spPr>
          <a:xfrm>
            <a:off x="7406351" y="1822363"/>
            <a:ext cx="4461061" cy="2893100"/>
          </a:xfrm>
          <a:prstGeom prst="rect">
            <a:avLst/>
          </a:prstGeom>
          <a:noFill/>
        </p:spPr>
        <p:txBody>
          <a:bodyPr wrap="square">
            <a:spAutoFit/>
          </a:bodyPr>
          <a:lstStyle/>
          <a:p>
            <a:pPr marL="342900" indent="-342900" algn="l">
              <a:buFont typeface="+mj-lt"/>
              <a:buAutoNum type="arabicPeriod"/>
            </a:pPr>
            <a:r>
              <a:rPr lang="en-US" sz="1400" dirty="0">
                <a:solidFill>
                  <a:srgbClr val="111111"/>
                </a:solidFill>
                <a:highlight>
                  <a:srgbClr val="FFFFFF"/>
                </a:highlight>
                <a:latin typeface="Aptos" panose="020B0004020202020204" pitchFamily="34" charset="0"/>
              </a:rPr>
              <a:t>C</a:t>
            </a:r>
            <a:r>
              <a:rPr lang="en-US" sz="1400" b="0" i="0" dirty="0">
                <a:solidFill>
                  <a:srgbClr val="111111"/>
                </a:solidFill>
                <a:effectLst/>
                <a:highlight>
                  <a:srgbClr val="FFFFFF"/>
                </a:highlight>
                <a:latin typeface="Aptos" panose="020B0004020202020204" pitchFamily="34" charset="0"/>
              </a:rPr>
              <a:t>heck your local weather forecast before setting sail.</a:t>
            </a:r>
          </a:p>
          <a:p>
            <a:pPr marL="342900" indent="-342900" algn="l">
              <a:buFont typeface="+mj-lt"/>
              <a:buAutoNum type="arabicPeriod"/>
            </a:pPr>
            <a:r>
              <a:rPr lang="en-US" sz="1400" b="0" i="0" dirty="0">
                <a:solidFill>
                  <a:srgbClr val="111111"/>
                </a:solidFill>
                <a:effectLst/>
                <a:highlight>
                  <a:srgbClr val="FFFFFF"/>
                </a:highlight>
                <a:latin typeface="Aptos" panose="020B0004020202020204" pitchFamily="34" charset="0"/>
              </a:rPr>
              <a:t>Let someone on land know where you plan to go before enjoying a day on the water.</a:t>
            </a:r>
          </a:p>
          <a:p>
            <a:pPr marL="342900" indent="-342900" algn="l">
              <a:buFont typeface="+mj-lt"/>
              <a:buAutoNum type="arabicPeriod"/>
            </a:pPr>
            <a:r>
              <a:rPr lang="en-US" sz="1400" b="0" i="0" dirty="0">
                <a:solidFill>
                  <a:srgbClr val="111111"/>
                </a:solidFill>
                <a:effectLst/>
                <a:highlight>
                  <a:srgbClr val="FFFFFF"/>
                </a:highlight>
                <a:latin typeface="Aptos" panose="020B0004020202020204" pitchFamily="34" charset="0"/>
              </a:rPr>
              <a:t>Make sure that every passenger wears a properly fitted life jacket.</a:t>
            </a:r>
          </a:p>
          <a:p>
            <a:pPr marL="342900" indent="-342900" algn="l">
              <a:buFont typeface="+mj-lt"/>
              <a:buAutoNum type="arabicPeriod"/>
            </a:pPr>
            <a:r>
              <a:rPr lang="en-US" sz="1400" b="0" i="0" dirty="0">
                <a:solidFill>
                  <a:srgbClr val="111111"/>
                </a:solidFill>
                <a:effectLst/>
                <a:highlight>
                  <a:srgbClr val="FFFFFF"/>
                </a:highlight>
                <a:latin typeface="Aptos" panose="020B0004020202020204" pitchFamily="34" charset="0"/>
              </a:rPr>
              <a:t>Never drink alcohol while operating a vessel.</a:t>
            </a:r>
          </a:p>
          <a:p>
            <a:pPr marL="342900" indent="-342900" algn="l">
              <a:buFont typeface="+mj-lt"/>
              <a:buAutoNum type="arabicPeriod"/>
            </a:pPr>
            <a:r>
              <a:rPr lang="en-US" sz="1400" b="0" i="0" dirty="0">
                <a:solidFill>
                  <a:srgbClr val="111111"/>
                </a:solidFill>
                <a:effectLst/>
                <a:highlight>
                  <a:srgbClr val="FFFFFF"/>
                </a:highlight>
                <a:latin typeface="Aptos" panose="020B0004020202020204" pitchFamily="34" charset="0"/>
              </a:rPr>
              <a:t>Take a boating safety course and ensure you are comfortable using your vessel.</a:t>
            </a:r>
          </a:p>
          <a:p>
            <a:pPr marL="342900" indent="-342900" algn="l">
              <a:buFont typeface="+mj-lt"/>
              <a:buAutoNum type="arabicPeriod"/>
            </a:pPr>
            <a:r>
              <a:rPr lang="en-US" sz="1400" b="0" i="0" dirty="0">
                <a:solidFill>
                  <a:srgbClr val="111111"/>
                </a:solidFill>
                <a:effectLst/>
                <a:highlight>
                  <a:srgbClr val="FFFFFF"/>
                </a:highlight>
                <a:latin typeface="Aptos" panose="020B0004020202020204" pitchFamily="34" charset="0"/>
              </a:rPr>
              <a:t>Watch for inclement weather.</a:t>
            </a:r>
          </a:p>
          <a:p>
            <a:pPr marL="342900" indent="-342900" algn="l">
              <a:buFont typeface="+mj-lt"/>
              <a:buAutoNum type="arabicPeriod"/>
            </a:pPr>
            <a:r>
              <a:rPr lang="en-US" sz="1400" b="0" i="0" dirty="0">
                <a:solidFill>
                  <a:srgbClr val="111111"/>
                </a:solidFill>
                <a:effectLst/>
                <a:highlight>
                  <a:srgbClr val="FFFFFF"/>
                </a:highlight>
                <a:latin typeface="Aptos" panose="020B0004020202020204" pitchFamily="34" charset="0"/>
              </a:rPr>
              <a:t>Beware of your boat's propellers.</a:t>
            </a:r>
          </a:p>
          <a:p>
            <a:pPr marL="342900" indent="-342900" algn="l">
              <a:buFont typeface="+mj-lt"/>
              <a:buAutoNum type="arabicPeriod"/>
            </a:pPr>
            <a:r>
              <a:rPr lang="en-US" sz="1400" b="0" i="0" dirty="0">
                <a:solidFill>
                  <a:srgbClr val="111111"/>
                </a:solidFill>
                <a:effectLst/>
                <a:highlight>
                  <a:srgbClr val="FFFFFF"/>
                </a:highlight>
                <a:latin typeface="Aptos" panose="020B0004020202020204" pitchFamily="34" charset="0"/>
              </a:rPr>
              <a:t>Be courteous to others on the water.</a:t>
            </a:r>
          </a:p>
          <a:p>
            <a:pPr marL="342900" indent="-342900" algn="l">
              <a:buFont typeface="+mj-lt"/>
              <a:buAutoNum type="arabicPeriod"/>
            </a:pPr>
            <a:r>
              <a:rPr lang="en-US" sz="1400" b="0" i="0" dirty="0">
                <a:solidFill>
                  <a:srgbClr val="111111"/>
                </a:solidFill>
                <a:effectLst/>
                <a:highlight>
                  <a:srgbClr val="FFFFFF"/>
                </a:highlight>
                <a:latin typeface="Aptos" panose="020B0004020202020204" pitchFamily="34" charset="0"/>
              </a:rPr>
              <a:t>Know what to do if someone goes overboard.</a:t>
            </a:r>
          </a:p>
        </p:txBody>
      </p:sp>
      <p:sp>
        <p:nvSpPr>
          <p:cNvPr id="40" name="TextBox 39">
            <a:extLst>
              <a:ext uri="{FF2B5EF4-FFF2-40B4-BE49-F238E27FC236}">
                <a16:creationId xmlns:a16="http://schemas.microsoft.com/office/drawing/2014/main" id="{7700610C-C59E-6A79-C536-A30C4D09FD4C}"/>
              </a:ext>
            </a:extLst>
          </p:cNvPr>
          <p:cNvSpPr txBox="1"/>
          <p:nvPr/>
        </p:nvSpPr>
        <p:spPr>
          <a:xfrm>
            <a:off x="7614398" y="1399412"/>
            <a:ext cx="4071096" cy="369332"/>
          </a:xfrm>
          <a:prstGeom prst="rect">
            <a:avLst/>
          </a:prstGeom>
          <a:noFill/>
        </p:spPr>
        <p:txBody>
          <a:bodyPr wrap="square">
            <a:spAutoFit/>
          </a:bodyPr>
          <a:lstStyle/>
          <a:p>
            <a:r>
              <a:rPr lang="en-US" sz="1800" b="1" dirty="0">
                <a:latin typeface="Aptos" panose="020B0004020202020204" pitchFamily="34" charset="0"/>
              </a:rPr>
              <a:t>Tips for Prevention?</a:t>
            </a:r>
          </a:p>
        </p:txBody>
      </p:sp>
    </p:spTree>
    <p:extLst>
      <p:ext uri="{BB962C8B-B14F-4D97-AF65-F5344CB8AC3E}">
        <p14:creationId xmlns:p14="http://schemas.microsoft.com/office/powerpoint/2010/main" val="2926229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58F964-E41B-9504-E515-36F236D69472}"/>
              </a:ext>
            </a:extLst>
          </p:cNvPr>
          <p:cNvSpPr txBox="1"/>
          <p:nvPr/>
        </p:nvSpPr>
        <p:spPr>
          <a:xfrm>
            <a:off x="6618914" y="6407985"/>
            <a:ext cx="5456545" cy="369332"/>
          </a:xfrm>
          <a:prstGeom prst="rect">
            <a:avLst/>
          </a:prstGeom>
          <a:noFill/>
        </p:spPr>
        <p:txBody>
          <a:bodyPr wrap="square">
            <a:spAutoFit/>
          </a:bodyPr>
          <a:lstStyle/>
          <a:p>
            <a:r>
              <a:rPr lang="en-US" sz="1800" b="1" dirty="0">
                <a:solidFill>
                  <a:schemeClr val="bg1"/>
                </a:solidFill>
                <a:latin typeface="Aptos" panose="020B0004020202020204" pitchFamily="34" charset="0"/>
              </a:rPr>
              <a:t>Family Safety: Staying Safe with Summer Activities</a:t>
            </a:r>
            <a:endParaRPr lang="en-US" dirty="0"/>
          </a:p>
        </p:txBody>
      </p:sp>
      <p:sp>
        <p:nvSpPr>
          <p:cNvPr id="12" name="TextBox 11">
            <a:extLst>
              <a:ext uri="{FF2B5EF4-FFF2-40B4-BE49-F238E27FC236}">
                <a16:creationId xmlns:a16="http://schemas.microsoft.com/office/drawing/2014/main" id="{61FD4292-9B32-52E3-6AEA-C44F664E1855}"/>
              </a:ext>
            </a:extLst>
          </p:cNvPr>
          <p:cNvSpPr txBox="1"/>
          <p:nvPr/>
        </p:nvSpPr>
        <p:spPr>
          <a:xfrm>
            <a:off x="168088" y="104445"/>
            <a:ext cx="6091516" cy="400110"/>
          </a:xfrm>
          <a:prstGeom prst="rect">
            <a:avLst/>
          </a:prstGeom>
          <a:noFill/>
        </p:spPr>
        <p:txBody>
          <a:bodyPr wrap="square">
            <a:spAutoFit/>
          </a:bodyPr>
          <a:lstStyle/>
          <a:p>
            <a:pPr>
              <a:buClrTx/>
            </a:pPr>
            <a:r>
              <a:rPr lang="en-US" sz="2000" b="1" dirty="0">
                <a:latin typeface="Aptos" panose="020B0004020202020204" pitchFamily="34" charset="0"/>
              </a:rPr>
              <a:t>Firework Safety: Celebrate Responsibly</a:t>
            </a:r>
          </a:p>
        </p:txBody>
      </p:sp>
      <p:sp>
        <p:nvSpPr>
          <p:cNvPr id="15" name="AutoShape 7">
            <a:extLst>
              <a:ext uri="{FF2B5EF4-FFF2-40B4-BE49-F238E27FC236}">
                <a16:creationId xmlns:a16="http://schemas.microsoft.com/office/drawing/2014/main" id="{75467FAE-1AD3-ACDF-BD81-10BCDC7D3ACC}"/>
              </a:ext>
            </a:extLst>
          </p:cNvPr>
          <p:cNvSpPr>
            <a:spLocks noChangeAspect="1" noChangeArrowheads="1"/>
          </p:cNvSpPr>
          <p:nvPr/>
        </p:nvSpPr>
        <p:spPr bwMode="auto">
          <a:xfrm>
            <a:off x="5937250" y="3276600"/>
            <a:ext cx="1677148" cy="16771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TextBox 33">
            <a:extLst>
              <a:ext uri="{FF2B5EF4-FFF2-40B4-BE49-F238E27FC236}">
                <a16:creationId xmlns:a16="http://schemas.microsoft.com/office/drawing/2014/main" id="{8A3A1C86-A546-C14D-0A77-2F4BDD04F1E9}"/>
              </a:ext>
            </a:extLst>
          </p:cNvPr>
          <p:cNvSpPr txBox="1"/>
          <p:nvPr/>
        </p:nvSpPr>
        <p:spPr>
          <a:xfrm>
            <a:off x="478020" y="2467916"/>
            <a:ext cx="8491817" cy="369332"/>
          </a:xfrm>
          <a:prstGeom prst="rect">
            <a:avLst/>
          </a:prstGeom>
          <a:noFill/>
        </p:spPr>
        <p:txBody>
          <a:bodyPr wrap="square">
            <a:spAutoFit/>
          </a:bodyPr>
          <a:lstStyle/>
          <a:p>
            <a:r>
              <a:rPr lang="en-US" dirty="0"/>
              <a:t>.</a:t>
            </a:r>
          </a:p>
        </p:txBody>
      </p:sp>
      <p:pic>
        <p:nvPicPr>
          <p:cNvPr id="3" name="Picture 2">
            <a:extLst>
              <a:ext uri="{FF2B5EF4-FFF2-40B4-BE49-F238E27FC236}">
                <a16:creationId xmlns:a16="http://schemas.microsoft.com/office/drawing/2014/main" id="{D0A6F63B-6E2B-EE48-5255-FFA9B95ED031}"/>
              </a:ext>
            </a:extLst>
          </p:cNvPr>
          <p:cNvPicPr>
            <a:picLocks noChangeAspect="1"/>
          </p:cNvPicPr>
          <p:nvPr/>
        </p:nvPicPr>
        <p:blipFill>
          <a:blip r:embed="rId3"/>
          <a:stretch>
            <a:fillRect/>
          </a:stretch>
        </p:blipFill>
        <p:spPr>
          <a:xfrm>
            <a:off x="268818" y="537462"/>
            <a:ext cx="4278680" cy="5554056"/>
          </a:xfrm>
          <a:prstGeom prst="rect">
            <a:avLst/>
          </a:prstGeom>
        </p:spPr>
      </p:pic>
      <p:sp>
        <p:nvSpPr>
          <p:cNvPr id="6" name="TextBox 5">
            <a:extLst>
              <a:ext uri="{FF2B5EF4-FFF2-40B4-BE49-F238E27FC236}">
                <a16:creationId xmlns:a16="http://schemas.microsoft.com/office/drawing/2014/main" id="{A868791E-6A5D-14F3-9AA5-58C6B0983D13}"/>
              </a:ext>
            </a:extLst>
          </p:cNvPr>
          <p:cNvSpPr txBox="1"/>
          <p:nvPr/>
        </p:nvSpPr>
        <p:spPr>
          <a:xfrm>
            <a:off x="4756700" y="359835"/>
            <a:ext cx="7443047" cy="5909310"/>
          </a:xfrm>
          <a:prstGeom prst="rect">
            <a:avLst/>
          </a:prstGeom>
          <a:noFill/>
        </p:spPr>
        <p:txBody>
          <a:bodyPr wrap="square">
            <a:spAutoFit/>
          </a:bodyPr>
          <a:lstStyle/>
          <a:p>
            <a:r>
              <a:rPr lang="en-US" sz="1400" dirty="0">
                <a:effectLst/>
                <a:latin typeface="Aptos" panose="020B0004020202020204" pitchFamily="34" charset="0"/>
              </a:rPr>
              <a:t> </a:t>
            </a:r>
            <a:r>
              <a:rPr lang="en-US" sz="1400" dirty="0">
                <a:latin typeface="Aptos" panose="020B0004020202020204" pitchFamily="34" charset="0"/>
              </a:rPr>
              <a:t>Fireworks can add excitement to celebrations, but they can also be dangerous if not handled properly. Following safety guidelines can help prevent accidents and injuries.</a:t>
            </a:r>
          </a:p>
          <a:p>
            <a:pPr marL="0" marR="0">
              <a:spcBef>
                <a:spcPts val="0"/>
              </a:spcBef>
              <a:spcAft>
                <a:spcPts val="0"/>
              </a:spcAft>
            </a:pPr>
            <a:endParaRPr lang="en-US" sz="1400" dirty="0">
              <a:effectLst/>
              <a:latin typeface="Aptos" panose="020B0004020202020204" pitchFamily="34" charset="0"/>
            </a:endParaRPr>
          </a:p>
          <a:p>
            <a:pPr marL="0" marR="0">
              <a:spcBef>
                <a:spcPts val="0"/>
              </a:spcBef>
              <a:spcAft>
                <a:spcPts val="0"/>
              </a:spcAft>
            </a:pPr>
            <a:r>
              <a:rPr lang="en-US" sz="1400" dirty="0">
                <a:effectLst/>
                <a:latin typeface="Aptos" panose="020B0004020202020204" pitchFamily="34" charset="0"/>
              </a:rPr>
              <a:t>Tips for Firework Safety:</a:t>
            </a:r>
          </a:p>
          <a:p>
            <a:pPr marL="0" marR="0">
              <a:spcBef>
                <a:spcPts val="0"/>
              </a:spcBef>
              <a:spcAft>
                <a:spcPts val="0"/>
              </a:spcAft>
            </a:pPr>
            <a:endParaRPr lang="en-US" sz="1400" dirty="0">
              <a:effectLst/>
              <a:latin typeface="Aptos" panose="020B0004020202020204" pitchFamily="34" charset="0"/>
            </a:endParaRPr>
          </a:p>
          <a:p>
            <a:pPr marL="342900" marR="0" indent="-342900">
              <a:spcBef>
                <a:spcPts val="0"/>
              </a:spcBef>
              <a:spcAft>
                <a:spcPts val="0"/>
              </a:spcAft>
              <a:buFont typeface="+mj-lt"/>
              <a:buAutoNum type="arabicPeriod"/>
            </a:pPr>
            <a:r>
              <a:rPr lang="en-US" sz="1400" dirty="0">
                <a:latin typeface="Aptos" panose="020B0004020202020204" pitchFamily="34" charset="0"/>
              </a:rPr>
              <a:t>Read Instructions:  Carefully read and follow the instructions on each firework.</a:t>
            </a:r>
          </a:p>
          <a:p>
            <a:pPr marL="342900" marR="0" indent="-342900">
              <a:spcBef>
                <a:spcPts val="0"/>
              </a:spcBef>
              <a:spcAft>
                <a:spcPts val="0"/>
              </a:spcAft>
              <a:buFont typeface="+mj-lt"/>
              <a:buAutoNum type="arabicPeriod"/>
            </a:pPr>
            <a:endParaRPr lang="en-US" sz="1400" dirty="0">
              <a:latin typeface="Aptos" panose="020B0004020202020204" pitchFamily="34" charset="0"/>
            </a:endParaRPr>
          </a:p>
          <a:p>
            <a:pPr marL="342900" marR="0" indent="-342900">
              <a:spcBef>
                <a:spcPts val="0"/>
              </a:spcBef>
              <a:spcAft>
                <a:spcPts val="0"/>
              </a:spcAft>
              <a:buFont typeface="+mj-lt"/>
              <a:buAutoNum type="arabicPeriod"/>
            </a:pPr>
            <a:r>
              <a:rPr lang="en-US" sz="1400" dirty="0">
                <a:latin typeface="Aptos" panose="020B0004020202020204" pitchFamily="34" charset="0"/>
              </a:rPr>
              <a:t>Have Adult Supervision: Ensure that fireworks are handled by responsible adults.</a:t>
            </a:r>
          </a:p>
          <a:p>
            <a:pPr marL="342900" marR="0" indent="-342900">
              <a:spcBef>
                <a:spcPts val="0"/>
              </a:spcBef>
              <a:spcAft>
                <a:spcPts val="0"/>
              </a:spcAft>
              <a:buFont typeface="+mj-lt"/>
              <a:buAutoNum type="arabicPeriod"/>
            </a:pPr>
            <a:endParaRPr lang="en-US" sz="1400" dirty="0">
              <a:latin typeface="Aptos" panose="020B0004020202020204" pitchFamily="34" charset="0"/>
            </a:endParaRPr>
          </a:p>
          <a:p>
            <a:pPr marL="342900" marR="0" indent="-342900">
              <a:spcBef>
                <a:spcPts val="0"/>
              </a:spcBef>
              <a:spcAft>
                <a:spcPts val="0"/>
              </a:spcAft>
              <a:buFont typeface="+mj-lt"/>
              <a:buAutoNum type="arabicPeriod"/>
            </a:pPr>
            <a:r>
              <a:rPr lang="en-US" sz="1400" dirty="0">
                <a:latin typeface="Aptos" panose="020B0004020202020204" pitchFamily="34" charset="0"/>
              </a:rPr>
              <a:t>Use Outdoors Only: Light fireworks in a clear, open area away from buildings, trees, and dry grass.</a:t>
            </a:r>
          </a:p>
          <a:p>
            <a:pPr marL="342900" marR="0" indent="-342900">
              <a:spcBef>
                <a:spcPts val="0"/>
              </a:spcBef>
              <a:spcAft>
                <a:spcPts val="0"/>
              </a:spcAft>
              <a:buFont typeface="+mj-lt"/>
              <a:buAutoNum type="arabicPeriod"/>
            </a:pPr>
            <a:endParaRPr lang="en-US" sz="1400" dirty="0">
              <a:latin typeface="Aptos" panose="020B0004020202020204" pitchFamily="34" charset="0"/>
            </a:endParaRPr>
          </a:p>
          <a:p>
            <a:pPr marL="342900" marR="0" indent="-342900">
              <a:spcBef>
                <a:spcPts val="0"/>
              </a:spcBef>
              <a:spcAft>
                <a:spcPts val="0"/>
              </a:spcAft>
              <a:buFont typeface="+mj-lt"/>
              <a:buAutoNum type="arabicPeriod"/>
            </a:pPr>
            <a:r>
              <a:rPr lang="en-US" sz="1400" dirty="0">
                <a:latin typeface="Aptos" panose="020B0004020202020204" pitchFamily="34" charset="0"/>
              </a:rPr>
              <a:t>Keep Water Nearby: Have a bucket of water or a hose ready in case of fire or mishaps.</a:t>
            </a:r>
          </a:p>
          <a:p>
            <a:pPr marL="342900" marR="0" indent="-342900">
              <a:spcBef>
                <a:spcPts val="0"/>
              </a:spcBef>
              <a:spcAft>
                <a:spcPts val="0"/>
              </a:spcAft>
              <a:buFont typeface="+mj-lt"/>
              <a:buAutoNum type="arabicPeriod"/>
            </a:pPr>
            <a:endParaRPr lang="en-US" sz="1400" dirty="0">
              <a:latin typeface="Aptos" panose="020B0004020202020204" pitchFamily="34" charset="0"/>
            </a:endParaRPr>
          </a:p>
          <a:p>
            <a:pPr marL="342900" marR="0" indent="-342900">
              <a:spcBef>
                <a:spcPts val="0"/>
              </a:spcBef>
              <a:spcAft>
                <a:spcPts val="0"/>
              </a:spcAft>
              <a:buFont typeface="+mj-lt"/>
              <a:buAutoNum type="arabicPeriod"/>
            </a:pPr>
            <a:r>
              <a:rPr lang="en-US" sz="1400" dirty="0">
                <a:latin typeface="Aptos" panose="020B0004020202020204" pitchFamily="34" charset="0"/>
              </a:rPr>
              <a:t> Light One at a Time: Light fireworks one at a time and move back quickly.</a:t>
            </a:r>
          </a:p>
          <a:p>
            <a:pPr marL="342900" marR="0" indent="-342900">
              <a:spcBef>
                <a:spcPts val="0"/>
              </a:spcBef>
              <a:spcAft>
                <a:spcPts val="0"/>
              </a:spcAft>
              <a:buFont typeface="+mj-lt"/>
              <a:buAutoNum type="arabicPeriod"/>
            </a:pPr>
            <a:endParaRPr lang="en-US" sz="1400" dirty="0">
              <a:latin typeface="Aptos" panose="020B0004020202020204" pitchFamily="34" charset="0"/>
            </a:endParaRPr>
          </a:p>
          <a:p>
            <a:pPr marL="342900" marR="0" indent="-342900">
              <a:spcBef>
                <a:spcPts val="0"/>
              </a:spcBef>
              <a:spcAft>
                <a:spcPts val="0"/>
              </a:spcAft>
              <a:buFont typeface="+mj-lt"/>
              <a:buAutoNum type="arabicPeriod"/>
            </a:pPr>
            <a:r>
              <a:rPr lang="en-US" sz="1400" dirty="0">
                <a:latin typeface="Aptos" panose="020B0004020202020204" pitchFamily="34" charset="0"/>
              </a:rPr>
              <a:t>Never Relight Duds: If a firework doesn't go off, wait at least 20 minutes before soaking it in water.</a:t>
            </a:r>
          </a:p>
          <a:p>
            <a:pPr marL="342900" marR="0" indent="-342900">
              <a:spcBef>
                <a:spcPts val="0"/>
              </a:spcBef>
              <a:spcAft>
                <a:spcPts val="0"/>
              </a:spcAft>
              <a:buFont typeface="+mj-lt"/>
              <a:buAutoNum type="arabicPeriod"/>
            </a:pPr>
            <a:endParaRPr lang="en-US" sz="1400" dirty="0">
              <a:latin typeface="Aptos" panose="020B0004020202020204" pitchFamily="34" charset="0"/>
            </a:endParaRPr>
          </a:p>
          <a:p>
            <a:pPr marL="342900" marR="0" indent="-342900">
              <a:spcBef>
                <a:spcPts val="0"/>
              </a:spcBef>
              <a:spcAft>
                <a:spcPts val="0"/>
              </a:spcAft>
              <a:buFont typeface="+mj-lt"/>
              <a:buAutoNum type="arabicPeriod"/>
            </a:pPr>
            <a:r>
              <a:rPr lang="en-US" sz="1400" dirty="0">
                <a:latin typeface="Aptos" panose="020B0004020202020204" pitchFamily="34" charset="0"/>
              </a:rPr>
              <a:t>Keep a Safe Distance: Maintain a safe distance from lit fireworks and spectators should stand back.</a:t>
            </a:r>
          </a:p>
          <a:p>
            <a:pPr marL="342900" marR="0" indent="-342900">
              <a:spcBef>
                <a:spcPts val="0"/>
              </a:spcBef>
              <a:spcAft>
                <a:spcPts val="0"/>
              </a:spcAft>
              <a:buFont typeface="+mj-lt"/>
              <a:buAutoNum type="arabicPeriod"/>
            </a:pPr>
            <a:endParaRPr lang="en-US" sz="1400" dirty="0">
              <a:latin typeface="Aptos" panose="020B0004020202020204" pitchFamily="34" charset="0"/>
            </a:endParaRPr>
          </a:p>
          <a:p>
            <a:pPr marL="342900" marR="0" indent="-342900">
              <a:spcBef>
                <a:spcPts val="0"/>
              </a:spcBef>
              <a:spcAft>
                <a:spcPts val="0"/>
              </a:spcAft>
              <a:buFont typeface="+mj-lt"/>
              <a:buAutoNum type="arabicPeriod"/>
            </a:pPr>
            <a:r>
              <a:rPr lang="en-US" sz="1400" dirty="0">
                <a:latin typeface="Aptos" panose="020B0004020202020204" pitchFamily="34" charset="0"/>
              </a:rPr>
              <a:t>Dispose Properly: Soak used fireworks in water before disposing of them in a metal trash can.</a:t>
            </a:r>
            <a:endParaRPr lang="en-US" sz="1400" dirty="0">
              <a:effectLst/>
              <a:latin typeface="Aptos" panose="020B0004020202020204" pitchFamily="34" charset="0"/>
            </a:endParaRPr>
          </a:p>
          <a:p>
            <a:pPr marL="0" marR="0">
              <a:spcBef>
                <a:spcPts val="0"/>
              </a:spcBef>
              <a:spcAft>
                <a:spcPts val="0"/>
              </a:spcAft>
            </a:pPr>
            <a:r>
              <a:rPr lang="en-US" sz="1400" dirty="0">
                <a:effectLst/>
                <a:latin typeface="Aptos" panose="020B0004020202020204" pitchFamily="34" charset="0"/>
              </a:rPr>
              <a:t> </a:t>
            </a:r>
          </a:p>
          <a:p>
            <a:pPr marL="0" marR="0">
              <a:spcBef>
                <a:spcPts val="0"/>
              </a:spcBef>
              <a:spcAft>
                <a:spcPts val="0"/>
              </a:spcAft>
            </a:pPr>
            <a:r>
              <a:rPr lang="en-US" sz="1400" dirty="0">
                <a:effectLst/>
                <a:latin typeface="Aptos" panose="020B0004020202020204" pitchFamily="34" charset="0"/>
              </a:rPr>
              <a:t>By following these firework safety tips, you can enjoy a spectacular display while minimizing risks and ensuring everyone’s safety. Celebrate responsibly!</a:t>
            </a:r>
          </a:p>
        </p:txBody>
      </p:sp>
    </p:spTree>
    <p:extLst>
      <p:ext uri="{BB962C8B-B14F-4D97-AF65-F5344CB8AC3E}">
        <p14:creationId xmlns:p14="http://schemas.microsoft.com/office/powerpoint/2010/main" val="798043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50243-10D8-093F-4D39-8684D1D24A2D}"/>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6B5972F-923A-8556-3F25-7DA7500F92EB}"/>
              </a:ext>
            </a:extLst>
          </p:cNvPr>
          <p:cNvSpPr>
            <a:spLocks noGrp="1"/>
          </p:cNvSpPr>
          <p:nvPr>
            <p:ph idx="1"/>
          </p:nvPr>
        </p:nvSpPr>
        <p:spPr>
          <a:xfrm>
            <a:off x="0" y="578223"/>
            <a:ext cx="12179300" cy="5755341"/>
          </a:xfrm>
        </p:spPr>
        <p:txBody>
          <a:bodyPr>
            <a:normAutofit/>
          </a:bodyPr>
          <a:lstStyle/>
          <a:p>
            <a:pPr marL="0" indent="0">
              <a:buNone/>
            </a:pPr>
            <a:endParaRPr lang="en-US" altLang="en-US" b="1" dirty="0">
              <a:latin typeface="Aptos" panose="020B0004020202020204" pitchFamily="34" charset="0"/>
            </a:endParaRPr>
          </a:p>
          <a:p>
            <a:pPr marL="0" indent="0">
              <a:buNone/>
            </a:pPr>
            <a:endParaRPr lang="en-US" altLang="en-US" dirty="0">
              <a:latin typeface="Aptos" panose="020B0004020202020204" pitchFamily="34" charset="0"/>
            </a:endParaRPr>
          </a:p>
        </p:txBody>
      </p:sp>
      <p:sp>
        <p:nvSpPr>
          <p:cNvPr id="3" name="TextBox 2">
            <a:extLst>
              <a:ext uri="{FF2B5EF4-FFF2-40B4-BE49-F238E27FC236}">
                <a16:creationId xmlns:a16="http://schemas.microsoft.com/office/drawing/2014/main" id="{B8140157-0886-693E-F455-DBA794491F00}"/>
              </a:ext>
            </a:extLst>
          </p:cNvPr>
          <p:cNvSpPr txBox="1"/>
          <p:nvPr/>
        </p:nvSpPr>
        <p:spPr>
          <a:xfrm>
            <a:off x="1400961" y="578223"/>
            <a:ext cx="9789952" cy="2585323"/>
          </a:xfrm>
          <a:prstGeom prst="rect">
            <a:avLst/>
          </a:prstGeom>
          <a:noFill/>
        </p:spPr>
        <p:txBody>
          <a:bodyPr wrap="square">
            <a:spAutoFit/>
          </a:bodyPr>
          <a:lstStyle/>
          <a:p>
            <a:r>
              <a:rPr lang="en-US" b="1" dirty="0">
                <a:latin typeface="Aptos" panose="020B0004020202020204" pitchFamily="34" charset="0"/>
              </a:rPr>
              <a:t>Conclusion: Family Safety: Staying Safe with Summer Activities</a:t>
            </a:r>
          </a:p>
          <a:p>
            <a:endParaRPr lang="en-US" b="1" dirty="0">
              <a:latin typeface="Aptos" panose="020B0004020202020204" pitchFamily="34" charset="0"/>
            </a:endParaRPr>
          </a:p>
          <a:p>
            <a:r>
              <a:rPr lang="en-US" dirty="0">
                <a:latin typeface="Aptos" panose="020B0004020202020204" pitchFamily="34" charset="0"/>
              </a:rPr>
              <a:t>As we embrace the joy and freedom that summer brings, it's essential to prioritize safety during all our activities. From swimming and boating to hiking and camping, each adventure presents unique risks that can be mitigated with proper preparation and awareness. By following the tips and guidelines provided in this presentation, families can ensure a fun, memorable, and safe summer for everyone. Remember, safety is a collective effort—stay informed, stay cautious, and most importantly, stay safe. Here's to a summer filled with laughter, exploration, and cherished moments!</a:t>
            </a:r>
          </a:p>
        </p:txBody>
      </p:sp>
      <p:sp>
        <p:nvSpPr>
          <p:cNvPr id="2" name="TextBox 1">
            <a:extLst>
              <a:ext uri="{FF2B5EF4-FFF2-40B4-BE49-F238E27FC236}">
                <a16:creationId xmlns:a16="http://schemas.microsoft.com/office/drawing/2014/main" id="{941FFCB9-21C5-B7C5-0E06-8984A6AD3350}"/>
              </a:ext>
            </a:extLst>
          </p:cNvPr>
          <p:cNvSpPr txBox="1"/>
          <p:nvPr/>
        </p:nvSpPr>
        <p:spPr>
          <a:xfrm>
            <a:off x="6618914" y="6407985"/>
            <a:ext cx="5456545" cy="369332"/>
          </a:xfrm>
          <a:prstGeom prst="rect">
            <a:avLst/>
          </a:prstGeom>
          <a:noFill/>
        </p:spPr>
        <p:txBody>
          <a:bodyPr wrap="square">
            <a:spAutoFit/>
          </a:bodyPr>
          <a:lstStyle/>
          <a:p>
            <a:r>
              <a:rPr lang="en-US" sz="1800" b="1" dirty="0">
                <a:solidFill>
                  <a:schemeClr val="bg1"/>
                </a:solidFill>
                <a:latin typeface="Aptos" panose="020B0004020202020204" pitchFamily="34" charset="0"/>
              </a:rPr>
              <a:t>Family Safety: Staying Safe with Summer Activities</a:t>
            </a:r>
            <a:endParaRPr lang="en-US" dirty="0"/>
          </a:p>
        </p:txBody>
      </p:sp>
      <p:pic>
        <p:nvPicPr>
          <p:cNvPr id="8" name="Picture 7">
            <a:extLst>
              <a:ext uri="{FF2B5EF4-FFF2-40B4-BE49-F238E27FC236}">
                <a16:creationId xmlns:a16="http://schemas.microsoft.com/office/drawing/2014/main" id="{973100D8-F4C0-A0EC-CBBE-09C98D5C6531}"/>
              </a:ext>
            </a:extLst>
          </p:cNvPr>
          <p:cNvPicPr>
            <a:picLocks noChangeAspect="1"/>
          </p:cNvPicPr>
          <p:nvPr/>
        </p:nvPicPr>
        <p:blipFill>
          <a:blip r:embed="rId3"/>
          <a:stretch>
            <a:fillRect/>
          </a:stretch>
        </p:blipFill>
        <p:spPr>
          <a:xfrm>
            <a:off x="3428111" y="3064035"/>
            <a:ext cx="5172075" cy="3095625"/>
          </a:xfrm>
          <a:prstGeom prst="rect">
            <a:avLst/>
          </a:prstGeom>
        </p:spPr>
      </p:pic>
    </p:spTree>
    <p:extLst>
      <p:ext uri="{BB962C8B-B14F-4D97-AF65-F5344CB8AC3E}">
        <p14:creationId xmlns:p14="http://schemas.microsoft.com/office/powerpoint/2010/main" val="1027846258"/>
      </p:ext>
    </p:extLst>
  </p:cSld>
  <p:clrMapOvr>
    <a:masterClrMapping/>
  </p:clrMapOvr>
  <p:transition/>
</p:sld>
</file>

<file path=ppt/theme/theme1.xml><?xml version="1.0" encoding="utf-8"?>
<a:theme xmlns:a="http://schemas.openxmlformats.org/drawingml/2006/main" name="Office Theme">
  <a:themeElements>
    <a:clrScheme name="ECC">
      <a:dk1>
        <a:sysClr val="windowText" lastClr="000000"/>
      </a:dk1>
      <a:lt1>
        <a:sysClr val="window" lastClr="FFFFFF"/>
      </a:lt1>
      <a:dk2>
        <a:srgbClr val="DB3E3E"/>
      </a:dk2>
      <a:lt2>
        <a:srgbClr val="F8F8F8"/>
      </a:lt2>
      <a:accent1>
        <a:srgbClr val="59BE91"/>
      </a:accent1>
      <a:accent2>
        <a:srgbClr val="3C3C3B"/>
      </a:accent2>
      <a:accent3>
        <a:srgbClr val="EE3E5F"/>
      </a:accent3>
      <a:accent4>
        <a:srgbClr val="C2BBB6"/>
      </a:accent4>
      <a:accent5>
        <a:srgbClr val="764C9E"/>
      </a:accent5>
      <a:accent6>
        <a:srgbClr val="F6E165"/>
      </a:accent6>
      <a:hlink>
        <a:srgbClr val="59BE91"/>
      </a:hlink>
      <a:folHlink>
        <a:srgbClr val="C2BBB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5665</TotalTime>
  <Words>1518</Words>
  <Application>Microsoft Office PowerPoint</Application>
  <PresentationFormat>Custom</PresentationFormat>
  <Paragraphs>144</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Arial</vt:lpstr>
      <vt:lpstr>Borda Bold</vt:lpstr>
      <vt:lpstr>Calibri</vt:lpstr>
      <vt:lpstr>Wingdings</vt:lpstr>
      <vt:lpstr>Wingdings 2</vt:lpstr>
      <vt:lpstr>Office Theme</vt:lpstr>
      <vt:lpstr>ECC Safety Tip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Butler Bradford</dc:creator>
  <cp:lastModifiedBy>Cody Loucks</cp:lastModifiedBy>
  <cp:revision>48</cp:revision>
  <cp:lastPrinted>2016-09-06T17:37:12Z</cp:lastPrinted>
  <dcterms:created xsi:type="dcterms:W3CDTF">2017-02-14T03:29:21Z</dcterms:created>
  <dcterms:modified xsi:type="dcterms:W3CDTF">2024-07-15T21:21:19Z</dcterms:modified>
</cp:coreProperties>
</file>